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6"/>
  </p:notesMasterIdLst>
  <p:handoutMasterIdLst>
    <p:handoutMasterId r:id="rId27"/>
  </p:handoutMasterIdLst>
  <p:sldIdLst>
    <p:sldId id="503" r:id="rId2"/>
    <p:sldId id="516" r:id="rId3"/>
    <p:sldId id="534" r:id="rId4"/>
    <p:sldId id="513" r:id="rId5"/>
    <p:sldId id="505" r:id="rId6"/>
    <p:sldId id="506" r:id="rId7"/>
    <p:sldId id="507" r:id="rId8"/>
    <p:sldId id="517" r:id="rId9"/>
    <p:sldId id="514" r:id="rId10"/>
    <p:sldId id="518" r:id="rId11"/>
    <p:sldId id="519" r:id="rId12"/>
    <p:sldId id="520" r:id="rId13"/>
    <p:sldId id="521" r:id="rId14"/>
    <p:sldId id="530" r:id="rId15"/>
    <p:sldId id="531" r:id="rId16"/>
    <p:sldId id="523" r:id="rId17"/>
    <p:sldId id="532" r:id="rId18"/>
    <p:sldId id="533" r:id="rId19"/>
    <p:sldId id="526" r:id="rId20"/>
    <p:sldId id="528" r:id="rId21"/>
    <p:sldId id="490" r:id="rId22"/>
    <p:sldId id="515" r:id="rId23"/>
    <p:sldId id="529" r:id="rId24"/>
    <p:sldId id="261" r:id="rId2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0045C40-4945-45B2-AC34-722EFAE7AA5C}">
          <p14:sldIdLst>
            <p14:sldId id="503"/>
            <p14:sldId id="516"/>
            <p14:sldId id="534"/>
            <p14:sldId id="513"/>
            <p14:sldId id="505"/>
            <p14:sldId id="506"/>
            <p14:sldId id="507"/>
            <p14:sldId id="517"/>
            <p14:sldId id="514"/>
            <p14:sldId id="518"/>
            <p14:sldId id="519"/>
            <p14:sldId id="520"/>
            <p14:sldId id="521"/>
            <p14:sldId id="530"/>
            <p14:sldId id="531"/>
            <p14:sldId id="523"/>
            <p14:sldId id="532"/>
            <p14:sldId id="533"/>
            <p14:sldId id="526"/>
            <p14:sldId id="528"/>
            <p14:sldId id="490"/>
            <p14:sldId id="515"/>
            <p14:sldId id="529"/>
            <p14:sldId id="261"/>
          </p14:sldIdLst>
        </p14:section>
      </p14:sectionLst>
    </p:ext>
    <p:ext uri="{EFAFB233-063F-42B5-8137-9DF3F51BA10A}">
      <p15:sldGuideLst xmlns:p15="http://schemas.microsoft.com/office/powerpoint/2012/main">
        <p15:guide id="1" orient="horz" pos="1094" userDrawn="1">
          <p15:clr>
            <a:srgbClr val="A4A3A4"/>
          </p15:clr>
        </p15:guide>
        <p15:guide id="2" pos="2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ura Girlevičienė" initials="L.G." lastIdx="2" clrIdx="0"/>
  <p:cmAuthor id="1" name="Vaiva Kupčiūnaitė" initials="VK" lastIdx="10" clrIdx="1">
    <p:extLst>
      <p:ext uri="{19B8F6BF-5375-455C-9EA6-DF929625EA0E}">
        <p15:presenceInfo xmlns:p15="http://schemas.microsoft.com/office/powerpoint/2012/main" userId="S-1-5-21-2426571030-2855087441-3857961214-1685" providerId="AD"/>
      </p:ext>
    </p:extLst>
  </p:cmAuthor>
  <p:cmAuthor id="2" name="Aurimas Paškevičius" initials="A.P." lastIdx="2" clrIdx="2"/>
  <p:cmAuthor id="3" name="Lina Markevičienė" initials="LM" lastIdx="2" clrIdx="3">
    <p:extLst>
      <p:ext uri="{19B8F6BF-5375-455C-9EA6-DF929625EA0E}">
        <p15:presenceInfo xmlns:p15="http://schemas.microsoft.com/office/powerpoint/2012/main" userId="S-1-5-21-2426571030-2855087441-3857961214-1656" providerId="AD"/>
      </p:ext>
    </p:extLst>
  </p:cmAuthor>
  <p:cmAuthor id="4" name="Dovilė Naulickienė" initials="DN" lastIdx="2" clrIdx="4">
    <p:extLst>
      <p:ext uri="{19B8F6BF-5375-455C-9EA6-DF929625EA0E}">
        <p15:presenceInfo xmlns:p15="http://schemas.microsoft.com/office/powerpoint/2012/main" userId="S-1-5-21-2426571030-2855087441-3857961214-2803" providerId="AD"/>
      </p:ext>
    </p:extLst>
  </p:cmAuthor>
  <p:cmAuthor id="5" name="Vita Kandzerauskaitė" initials="VK" lastIdx="4" clrIdx="5">
    <p:extLst>
      <p:ext uri="{19B8F6BF-5375-455C-9EA6-DF929625EA0E}">
        <p15:presenceInfo xmlns:p15="http://schemas.microsoft.com/office/powerpoint/2012/main" userId="S-1-5-21-2426571030-2855087441-3857961214-15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FF6600"/>
    <a:srgbClr val="99CC00"/>
    <a:srgbClr val="C60A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1479" autoAdjust="0"/>
  </p:normalViewPr>
  <p:slideViewPr>
    <p:cSldViewPr snapToGrid="0">
      <p:cViewPr varScale="1">
        <p:scale>
          <a:sx n="106" d="100"/>
          <a:sy n="106" d="100"/>
        </p:scale>
        <p:origin x="1752" y="67"/>
      </p:cViewPr>
      <p:guideLst>
        <p:guide orient="horz" pos="1094"/>
        <p:guide pos="272"/>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3636"/>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61409CA-4C6E-43F6-A441-E47FE1C72903}" type="datetimeFigureOut">
              <a:rPr lang="lt-LT" smtClean="0"/>
              <a:t>2017-10-11</a:t>
            </a:fld>
            <a:endParaRPr lang="lt-LT"/>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lt-LT"/>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560D645-D1A4-4E3E-A43D-F7EB75C5D019}" type="slidenum">
              <a:rPr lang="lt-LT" smtClean="0"/>
              <a:t>‹#›</a:t>
            </a:fld>
            <a:endParaRPr lang="lt-LT"/>
          </a:p>
        </p:txBody>
      </p:sp>
    </p:spTree>
    <p:extLst>
      <p:ext uri="{BB962C8B-B14F-4D97-AF65-F5344CB8AC3E}">
        <p14:creationId xmlns:p14="http://schemas.microsoft.com/office/powerpoint/2010/main" val="738619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49A94D80-2B4B-43F2-BF39-9C6DA9EE9CF6}" type="datetimeFigureOut">
              <a:rPr lang="lt-LT" smtClean="0"/>
              <a:pPr/>
              <a:t>2017-10-11</a:t>
            </a:fld>
            <a:endParaRPr lang="lt-L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AB7BF031-F23E-4261-9A66-502859B53136}" type="slidenum">
              <a:rPr lang="lt-LT" smtClean="0"/>
              <a:pPr/>
              <a:t>‹#›</a:t>
            </a:fld>
            <a:endParaRPr lang="lt-LT"/>
          </a:p>
        </p:txBody>
      </p:sp>
    </p:spTree>
    <p:extLst>
      <p:ext uri="{BB962C8B-B14F-4D97-AF65-F5344CB8AC3E}">
        <p14:creationId xmlns:p14="http://schemas.microsoft.com/office/powerpoint/2010/main" val="320509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1</a:t>
            </a:fld>
            <a:endParaRPr lang="lt-LT" dirty="0"/>
          </a:p>
        </p:txBody>
      </p:sp>
    </p:spTree>
    <p:extLst>
      <p:ext uri="{BB962C8B-B14F-4D97-AF65-F5344CB8AC3E}">
        <p14:creationId xmlns:p14="http://schemas.microsoft.com/office/powerpoint/2010/main" val="803003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14</a:t>
            </a:fld>
            <a:endParaRPr lang="lt-LT"/>
          </a:p>
        </p:txBody>
      </p:sp>
    </p:spTree>
    <p:extLst>
      <p:ext uri="{BB962C8B-B14F-4D97-AF65-F5344CB8AC3E}">
        <p14:creationId xmlns:p14="http://schemas.microsoft.com/office/powerpoint/2010/main" val="2112411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200" kern="1200" dirty="0">
                <a:solidFill>
                  <a:schemeClr val="tx1"/>
                </a:solidFill>
                <a:effectLst/>
                <a:latin typeface="+mn-lt"/>
                <a:ea typeface="+mn-ea"/>
                <a:cs typeface="+mn-cs"/>
              </a:rPr>
              <a:t>mokymai bus vykdomi pagal projekto vykdytojo paruoštą ir adaptuotą programą paskelbtą </a:t>
            </a:r>
            <a:r>
              <a:rPr lang="lt-LT" sz="1200" kern="1200" dirty="0" err="1">
                <a:solidFill>
                  <a:schemeClr val="tx1"/>
                </a:solidFill>
                <a:effectLst/>
                <a:latin typeface="+mn-lt"/>
                <a:ea typeface="+mn-ea"/>
                <a:cs typeface="+mn-cs"/>
              </a:rPr>
              <a:t>Aikos</a:t>
            </a:r>
            <a:r>
              <a:rPr lang="lt-LT" sz="1200" kern="1200" dirty="0">
                <a:solidFill>
                  <a:schemeClr val="tx1"/>
                </a:solidFill>
                <a:effectLst/>
                <a:latin typeface="+mn-lt"/>
                <a:ea typeface="+mn-ea"/>
                <a:cs typeface="+mn-cs"/>
              </a:rPr>
              <a:t> portale</a:t>
            </a:r>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17</a:t>
            </a:fld>
            <a:endParaRPr lang="lt-LT"/>
          </a:p>
        </p:txBody>
      </p:sp>
    </p:spTree>
    <p:extLst>
      <p:ext uri="{BB962C8B-B14F-4D97-AF65-F5344CB8AC3E}">
        <p14:creationId xmlns:p14="http://schemas.microsoft.com/office/powerpoint/2010/main" val="3811971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lt-LT" altLang="lt-LT" sz="1200" dirty="0">
                <a:latin typeface="Arial" panose="020B0604020202020204" pitchFamily="34" charset="0"/>
                <a:cs typeface="Arial" panose="020B0604020202020204" pitchFamily="34" charset="0"/>
              </a:rPr>
              <a:t>7 kategorijos išlaidas reikia nurodyti paraiškos 6 punkte prie veiklų.</a:t>
            </a:r>
          </a:p>
          <a:p>
            <a:pPr eaLnBrk="1" hangingPunct="1">
              <a:spcBef>
                <a:spcPct val="0"/>
              </a:spcBef>
            </a:pPr>
            <a:r>
              <a:rPr lang="lt-LT" altLang="lt-LT" sz="1200" dirty="0">
                <a:latin typeface="Arial" panose="020B0604020202020204" pitchFamily="34" charset="0"/>
                <a:cs typeface="Arial" panose="020B0604020202020204" pitchFamily="34" charset="0"/>
              </a:rPr>
              <a:t>Jeigu bus perkamos paslaugos tik iš 7 kategorijos, 5 kategorijoje prie išlaidų turi būti pažymėta 0,01 Eur ir nurodytas rodiklis</a:t>
            </a:r>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20</a:t>
            </a:fld>
            <a:endParaRPr lang="lt-LT"/>
          </a:p>
        </p:txBody>
      </p:sp>
    </p:spTree>
    <p:extLst>
      <p:ext uri="{BB962C8B-B14F-4D97-AF65-F5344CB8AC3E}">
        <p14:creationId xmlns:p14="http://schemas.microsoft.com/office/powerpoint/2010/main" val="15778673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21</a:t>
            </a:fld>
            <a:endParaRPr lang="lt-LT"/>
          </a:p>
        </p:txBody>
      </p:sp>
    </p:spTree>
    <p:extLst>
      <p:ext uri="{BB962C8B-B14F-4D97-AF65-F5344CB8AC3E}">
        <p14:creationId xmlns:p14="http://schemas.microsoft.com/office/powerpoint/2010/main" val="38612626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Čia išvardinti pagrindiniai</a:t>
            </a:r>
            <a:r>
              <a:rPr lang="lt-LT" baseline="0" dirty="0"/>
              <a:t> teisės aktai. Visi kiti teisės aktai yra nurodyti PFSA.</a:t>
            </a:r>
            <a:endParaRPr lang="lt-LT" dirty="0"/>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23</a:t>
            </a:fld>
            <a:endParaRPr lang="lt-LT"/>
          </a:p>
        </p:txBody>
      </p:sp>
    </p:spTree>
    <p:extLst>
      <p:ext uri="{BB962C8B-B14F-4D97-AF65-F5344CB8AC3E}">
        <p14:creationId xmlns:p14="http://schemas.microsoft.com/office/powerpoint/2010/main" val="4230823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24</a:t>
            </a:fld>
            <a:endParaRPr lang="lt-LT"/>
          </a:p>
        </p:txBody>
      </p:sp>
    </p:spTree>
    <p:extLst>
      <p:ext uri="{BB962C8B-B14F-4D97-AF65-F5344CB8AC3E}">
        <p14:creationId xmlns:p14="http://schemas.microsoft.com/office/powerpoint/2010/main" val="6689946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2</a:t>
            </a:fld>
            <a:endParaRPr lang="lt-LT" dirty="0"/>
          </a:p>
        </p:txBody>
      </p:sp>
    </p:spTree>
    <p:extLst>
      <p:ext uri="{BB962C8B-B14F-4D97-AF65-F5344CB8AC3E}">
        <p14:creationId xmlns:p14="http://schemas.microsoft.com/office/powerpoint/2010/main" val="12658589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3</a:t>
            </a:fld>
            <a:endParaRPr lang="lt-LT" dirty="0"/>
          </a:p>
        </p:txBody>
      </p:sp>
    </p:spTree>
    <p:extLst>
      <p:ext uri="{BB962C8B-B14F-4D97-AF65-F5344CB8AC3E}">
        <p14:creationId xmlns:p14="http://schemas.microsoft.com/office/powerpoint/2010/main" val="208177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5</a:t>
            </a:fld>
            <a:endParaRPr lang="lt-LT" dirty="0"/>
          </a:p>
        </p:txBody>
      </p:sp>
    </p:spTree>
    <p:extLst>
      <p:ext uri="{BB962C8B-B14F-4D97-AF65-F5344CB8AC3E}">
        <p14:creationId xmlns:p14="http://schemas.microsoft.com/office/powerpoint/2010/main" val="1797681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6</a:t>
            </a:fld>
            <a:endParaRPr lang="lt-LT"/>
          </a:p>
        </p:txBody>
      </p:sp>
    </p:spTree>
    <p:extLst>
      <p:ext uri="{BB962C8B-B14F-4D97-AF65-F5344CB8AC3E}">
        <p14:creationId xmlns:p14="http://schemas.microsoft.com/office/powerpoint/2010/main" val="2286326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7</a:t>
            </a:fld>
            <a:endParaRPr lang="lt-LT"/>
          </a:p>
        </p:txBody>
      </p:sp>
    </p:spTree>
    <p:extLst>
      <p:ext uri="{BB962C8B-B14F-4D97-AF65-F5344CB8AC3E}">
        <p14:creationId xmlns:p14="http://schemas.microsoft.com/office/powerpoint/2010/main" val="20596884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sz="1200" kern="1200" dirty="0">
                <a:solidFill>
                  <a:schemeClr val="tx1"/>
                </a:solidFill>
                <a:effectLst/>
                <a:latin typeface="+mn-lt"/>
                <a:ea typeface="+mn-ea"/>
                <a:cs typeface="+mn-cs"/>
              </a:rPr>
              <a:t>mokymai bus vykdomi pagal projekto vykdytojo paruoštą ir adaptuotą programą paskelbtą </a:t>
            </a:r>
            <a:r>
              <a:rPr lang="lt-LT" sz="1200" kern="1200" dirty="0" err="1">
                <a:solidFill>
                  <a:schemeClr val="tx1"/>
                </a:solidFill>
                <a:effectLst/>
                <a:latin typeface="+mn-lt"/>
                <a:ea typeface="+mn-ea"/>
                <a:cs typeface="+mn-cs"/>
              </a:rPr>
              <a:t>Aikos</a:t>
            </a:r>
            <a:r>
              <a:rPr lang="lt-LT" sz="1200" kern="1200" dirty="0">
                <a:solidFill>
                  <a:schemeClr val="tx1"/>
                </a:solidFill>
                <a:effectLst/>
                <a:latin typeface="+mn-lt"/>
                <a:ea typeface="+mn-ea"/>
                <a:cs typeface="+mn-cs"/>
              </a:rPr>
              <a:t> portale</a:t>
            </a:r>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8</a:t>
            </a:fld>
            <a:endParaRPr lang="lt-LT"/>
          </a:p>
        </p:txBody>
      </p:sp>
    </p:spTree>
    <p:extLst>
      <p:ext uri="{BB962C8B-B14F-4D97-AF65-F5344CB8AC3E}">
        <p14:creationId xmlns:p14="http://schemas.microsoft.com/office/powerpoint/2010/main" val="2006048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t-LT" dirty="0"/>
              <a:t>Prie šios skaidrės paminėti apie personalo išlaidas,</a:t>
            </a:r>
            <a:r>
              <a:rPr lang="lt-LT" baseline="0" dirty="0"/>
              <a:t> perkant paslaugas. Pagal supaprastintas gaires galima pirkti paslaugas, o atlygį darbuotojui deklaruoti iš 5 kategorijos darbo užmokesčio eilutės.</a:t>
            </a:r>
          </a:p>
          <a:p>
            <a:r>
              <a:rPr lang="lt-LT" baseline="0" dirty="0"/>
              <a:t>40 proc. turi būti apskaičiuota tiksliai, nei daugiau nei mažiau.</a:t>
            </a:r>
            <a:endParaRPr lang="lt-LT" dirty="0"/>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10</a:t>
            </a:fld>
            <a:endParaRPr lang="lt-LT"/>
          </a:p>
        </p:txBody>
      </p:sp>
    </p:spTree>
    <p:extLst>
      <p:ext uri="{BB962C8B-B14F-4D97-AF65-F5344CB8AC3E}">
        <p14:creationId xmlns:p14="http://schemas.microsoft.com/office/powerpoint/2010/main" val="95031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t-LT" dirty="0"/>
              <a:t>pateiksiu planavimo </a:t>
            </a:r>
            <a:r>
              <a:rPr lang="lt-LT" dirty="0" err="1"/>
              <a:t>pavyzdzius</a:t>
            </a:r>
            <a:endParaRPr lang="lt-LT" dirty="0"/>
          </a:p>
          <a:p>
            <a:endParaRPr lang="lt-LT" dirty="0"/>
          </a:p>
        </p:txBody>
      </p:sp>
      <p:sp>
        <p:nvSpPr>
          <p:cNvPr id="4" name="Slide Number Placeholder 3"/>
          <p:cNvSpPr>
            <a:spLocks noGrp="1"/>
          </p:cNvSpPr>
          <p:nvPr>
            <p:ph type="sldNum" sz="quarter" idx="10"/>
          </p:nvPr>
        </p:nvSpPr>
        <p:spPr/>
        <p:txBody>
          <a:bodyPr/>
          <a:lstStyle/>
          <a:p>
            <a:fld id="{AB7BF031-F23E-4261-9A66-502859B53136}" type="slidenum">
              <a:rPr lang="lt-LT" smtClean="0"/>
              <a:pPr/>
              <a:t>12</a:t>
            </a:fld>
            <a:endParaRPr lang="lt-LT"/>
          </a:p>
        </p:txBody>
      </p:sp>
    </p:spTree>
    <p:extLst>
      <p:ext uri="{BB962C8B-B14F-4D97-AF65-F5344CB8AC3E}">
        <p14:creationId xmlns:p14="http://schemas.microsoft.com/office/powerpoint/2010/main" val="31029019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2" name="Title 1"/>
          <p:cNvSpPr>
            <a:spLocks noGrp="1"/>
          </p:cNvSpPr>
          <p:nvPr>
            <p:ph type="ctrTitle" hasCustomPrompt="1"/>
          </p:nvPr>
        </p:nvSpPr>
        <p:spPr>
          <a:xfrm>
            <a:off x="1691680" y="1628800"/>
            <a:ext cx="6480720" cy="1224136"/>
          </a:xfrm>
        </p:spPr>
        <p:txBody>
          <a:bodyPr anchor="t" anchorCtr="0">
            <a:normAutofit/>
          </a:bodyPr>
          <a:lstStyle>
            <a:lvl1pPr algn="l">
              <a:defRPr sz="3600" b="0">
                <a:solidFill>
                  <a:schemeClr val="tx1">
                    <a:lumMod val="50000"/>
                    <a:lumOff val="50000"/>
                  </a:schemeClr>
                </a:solidFill>
              </a:defRPr>
            </a:lvl1pPr>
          </a:lstStyle>
          <a:p>
            <a:r>
              <a:rPr lang="en-US" dirty="0" err="1"/>
              <a:t>Pavadinimas_A</a:t>
            </a:r>
            <a:endParaRPr lang="en-US" dirty="0"/>
          </a:p>
        </p:txBody>
      </p:sp>
      <p:sp>
        <p:nvSpPr>
          <p:cNvPr id="3" name="Subtitle 2"/>
          <p:cNvSpPr>
            <a:spLocks noGrp="1"/>
          </p:cNvSpPr>
          <p:nvPr>
            <p:ph type="subTitle" idx="1" hasCustomPrompt="1"/>
          </p:nvPr>
        </p:nvSpPr>
        <p:spPr>
          <a:xfrm>
            <a:off x="1691680" y="3068960"/>
            <a:ext cx="6480720" cy="2952328"/>
          </a:xfrm>
        </p:spPr>
        <p:txBody>
          <a:bodyPr>
            <a:normAutofit/>
          </a:bodyPr>
          <a:lstStyle>
            <a:lvl1pPr marL="0" indent="0" algn="l">
              <a:buNone/>
              <a:defRPr sz="2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Pavadinimas_B</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2"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990033"/>
                </a:solidFill>
              </a:defRPr>
            </a:lvl1pPr>
          </a:lstStyle>
          <a:p>
            <a:r>
              <a:rPr lang="en-US" dirty="0" err="1"/>
              <a:t>Pavadinimas_A</a:t>
            </a:r>
            <a:endParaRPr lang="en-US" dirty="0"/>
          </a:p>
        </p:txBody>
      </p:sp>
      <p:sp>
        <p:nvSpPr>
          <p:cNvPr id="3"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0070C0"/>
                </a:solidFill>
              </a:defRPr>
            </a:lvl1pPr>
          </a:lstStyle>
          <a:p>
            <a:r>
              <a:rPr lang="en-US" dirty="0" err="1"/>
              <a:t>Pavadinimas_A</a:t>
            </a:r>
            <a:endParaRPr lang="en-US" dirty="0"/>
          </a:p>
        </p:txBody>
      </p:sp>
      <p:sp>
        <p:nvSpPr>
          <p:cNvPr id="9"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63425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FF6600"/>
                </a:solidFill>
              </a:defRPr>
            </a:lvl1pPr>
          </a:lstStyle>
          <a:p>
            <a:r>
              <a:rPr lang="en-US" dirty="0" err="1"/>
              <a:t>Pavadinimas_A</a:t>
            </a:r>
            <a:endParaRPr lang="en-US" dirty="0"/>
          </a:p>
        </p:txBody>
      </p:sp>
      <p:sp>
        <p:nvSpPr>
          <p:cNvPr id="8"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70718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971600" y="548680"/>
            <a:ext cx="7200800" cy="792088"/>
          </a:xfrm>
        </p:spPr>
        <p:txBody>
          <a:bodyPr anchor="t" anchorCtr="0">
            <a:normAutofit/>
          </a:bodyPr>
          <a:lstStyle>
            <a:lvl1pPr algn="l">
              <a:defRPr sz="3300" b="0">
                <a:solidFill>
                  <a:srgbClr val="99CC00"/>
                </a:solidFill>
              </a:defRPr>
            </a:lvl1pPr>
          </a:lstStyle>
          <a:p>
            <a:r>
              <a:rPr lang="en-US" dirty="0" err="1"/>
              <a:t>Pavadinimas_A</a:t>
            </a:r>
            <a:endParaRPr lang="en-US" dirty="0"/>
          </a:p>
        </p:txBody>
      </p:sp>
      <p:sp>
        <p:nvSpPr>
          <p:cNvPr id="8" name="Subtitle 2"/>
          <p:cNvSpPr>
            <a:spLocks noGrp="1"/>
          </p:cNvSpPr>
          <p:nvPr>
            <p:ph type="subTitle" idx="1" hasCustomPrompt="1"/>
          </p:nvPr>
        </p:nvSpPr>
        <p:spPr>
          <a:xfrm>
            <a:off x="971600" y="1556792"/>
            <a:ext cx="7200800" cy="818273"/>
          </a:xfrm>
        </p:spPr>
        <p:txBody>
          <a:bodyPr>
            <a:normAutofit/>
          </a:bodyPr>
          <a:lstStyle>
            <a:lvl1pPr marL="0" indent="0" algn="l">
              <a:buNone/>
              <a:defRPr sz="22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err="1"/>
              <a:t>Tekstas_a</a:t>
            </a:r>
            <a:r>
              <a:rPr lang="en-US" dirty="0"/>
              <a:t> </a:t>
            </a:r>
          </a:p>
          <a:p>
            <a:endParaRPr lang="en-US" dirty="0"/>
          </a:p>
        </p:txBody>
      </p:sp>
    </p:spTree>
    <p:extLst>
      <p:ext uri="{BB962C8B-B14F-4D97-AF65-F5344CB8AC3E}">
        <p14:creationId xmlns:p14="http://schemas.microsoft.com/office/powerpoint/2010/main" val="171711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2" y="0"/>
            <a:ext cx="9142156" cy="6858000"/>
          </a:xfrm>
          <a:prstGeom prst="rect">
            <a:avLst/>
          </a:prstGeom>
        </p:spPr>
      </p:pic>
      <p:sp>
        <p:nvSpPr>
          <p:cNvPr id="7" name="Title 1"/>
          <p:cNvSpPr>
            <a:spLocks noGrp="1"/>
          </p:cNvSpPr>
          <p:nvPr>
            <p:ph type="ctrTitle" hasCustomPrompt="1"/>
          </p:nvPr>
        </p:nvSpPr>
        <p:spPr>
          <a:xfrm>
            <a:off x="1331640" y="2662552"/>
            <a:ext cx="6480720" cy="1224136"/>
          </a:xfrm>
        </p:spPr>
        <p:txBody>
          <a:bodyPr anchor="t" anchorCtr="0">
            <a:normAutofit/>
          </a:bodyPr>
          <a:lstStyle>
            <a:lvl1pPr algn="ctr">
              <a:defRPr sz="3600" b="0" baseline="0">
                <a:solidFill>
                  <a:schemeClr val="tx1">
                    <a:lumMod val="50000"/>
                    <a:lumOff val="50000"/>
                  </a:schemeClr>
                </a:solidFill>
              </a:defRPr>
            </a:lvl1pPr>
          </a:lstStyle>
          <a:p>
            <a:r>
              <a:rPr lang="en-US" dirty="0"/>
              <a:t>A</a:t>
            </a:r>
            <a:r>
              <a:rPr lang="lt-LT" dirty="0"/>
              <a:t>ČIŪ UŽ DĖMESĮ</a:t>
            </a:r>
            <a:endParaRPr lang="en-US" dirty="0"/>
          </a:p>
        </p:txBody>
      </p:sp>
    </p:spTree>
    <p:extLst>
      <p:ext uri="{BB962C8B-B14F-4D97-AF65-F5344CB8AC3E}">
        <p14:creationId xmlns:p14="http://schemas.microsoft.com/office/powerpoint/2010/main" val="17134718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E9E60-6CCB-4EBF-B740-DA5DB168C914}" type="datetimeFigureOut">
              <a:rPr lang="en-US" smtClean="0"/>
              <a:pPr/>
              <a:t>10/11/2017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42790-0E8A-4B1C-B4D8-9F57B0AC97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www.e-tar.lt/portal/lt/legalAct/f44986504ed411e49cf986e1802f1de9/hQZjFfLZpT" TargetMode="External"/><Relationship Id="rId2" Type="http://schemas.openxmlformats.org/officeDocument/2006/relationships/hyperlink" Target="http://www.esinvesticijos.lt/lt/dokumentai/supaprastinto-islaidu-apmokejimo-tyrimai?page=1"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Skai&#269;iuokl&#279;%20PV.xlsx"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hyperlink" Target="https://www.e-tar.lt/portal/lt/legalAct/9446ebe0784211e7827cd63159af616c/eJDHVocVIW"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http://www.esinvesticijos.lt/lt/dokumentai/rekomendacijos-del-projektu-islaidu-atitikties-europos-socialinio-fondo-finansavimo-reikalavimams" TargetMode="External"/><Relationship Id="rId4" Type="http://schemas.openxmlformats.org/officeDocument/2006/relationships/hyperlink" Target="https://www.e-tar.lt/portal/lt/legalAct/f44986504ed411e49cf986e1802f1de9/hQZjFfLZpT"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265043" y="1982858"/>
            <a:ext cx="8759687" cy="2104793"/>
          </a:xfrm>
        </p:spPr>
        <p:txBody>
          <a:bodyPr>
            <a:normAutofit/>
          </a:bodyPr>
          <a:lstStyle/>
          <a:p>
            <a:pPr algn="ctr"/>
            <a:r>
              <a:rPr lang="lt-LT" sz="3000" dirty="0">
                <a:solidFill>
                  <a:schemeClr val="tx1">
                    <a:lumMod val="65000"/>
                    <a:lumOff val="35000"/>
                  </a:schemeClr>
                </a:solidFill>
                <a:latin typeface="Times New Roman" panose="02020603050405020304" pitchFamily="18" charset="0"/>
                <a:cs typeface="Times New Roman" panose="02020603050405020304" pitchFamily="18" charset="0"/>
              </a:rPr>
              <a:t>PRIEMONĖ „SOCIALINĘ ATSKIRTĮ PATIRIANČIŲ ASMENŲ INTEGRACIJA Į DARBO RINKĄ“ </a:t>
            </a:r>
            <a:endParaRPr lang="lt-LT" sz="3000" b="1"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2" name="Rectangle 1"/>
          <p:cNvSpPr/>
          <p:nvPr/>
        </p:nvSpPr>
        <p:spPr>
          <a:xfrm>
            <a:off x="762001" y="4697249"/>
            <a:ext cx="4572000" cy="1200329"/>
          </a:xfrm>
          <a:prstGeom prst="rect">
            <a:avLst/>
          </a:prstGeom>
        </p:spPr>
        <p:txBody>
          <a:bodyPr>
            <a:spAutoFit/>
          </a:bodyPr>
          <a:lstStyle/>
          <a:p>
            <a:r>
              <a:rPr lang="lt-LT" dirty="0">
                <a:solidFill>
                  <a:schemeClr val="tx1">
                    <a:lumMod val="65000"/>
                    <a:lumOff val="35000"/>
                  </a:schemeClr>
                </a:solidFill>
                <a:latin typeface="Times New Roman" panose="02020603050405020304" pitchFamily="18" charset="0"/>
                <a:cs typeface="Times New Roman" panose="02020603050405020304" pitchFamily="18" charset="0"/>
              </a:rPr>
              <a:t>Europos socialinio fondo agentūra</a:t>
            </a:r>
          </a:p>
          <a:p>
            <a:r>
              <a:rPr lang="lt-LT" dirty="0">
                <a:solidFill>
                  <a:schemeClr val="tx1">
                    <a:lumMod val="65000"/>
                    <a:lumOff val="35000"/>
                  </a:schemeClr>
                </a:solidFill>
                <a:latin typeface="Times New Roman" panose="02020603050405020304" pitchFamily="18" charset="0"/>
                <a:cs typeface="Times New Roman" panose="02020603050405020304" pitchFamily="18" charset="0"/>
              </a:rPr>
              <a:t>Projektų valdymo skyriaus I </a:t>
            </a:r>
          </a:p>
          <a:p>
            <a:r>
              <a:rPr lang="lt-LT" dirty="0">
                <a:solidFill>
                  <a:schemeClr val="tx1">
                    <a:lumMod val="65000"/>
                    <a:lumOff val="35000"/>
                  </a:schemeClr>
                </a:solidFill>
                <a:latin typeface="Times New Roman" panose="02020603050405020304" pitchFamily="18" charset="0"/>
                <a:cs typeface="Times New Roman" panose="02020603050405020304" pitchFamily="18" charset="0"/>
              </a:rPr>
              <a:t>vyr. projektų vadovas</a:t>
            </a:r>
          </a:p>
          <a:p>
            <a:r>
              <a:rPr lang="lt-LT" dirty="0">
                <a:solidFill>
                  <a:schemeClr val="tx1">
                    <a:lumMod val="65000"/>
                    <a:lumOff val="35000"/>
                  </a:schemeClr>
                </a:solidFill>
                <a:latin typeface="Times New Roman" panose="02020603050405020304" pitchFamily="18" charset="0"/>
                <a:cs typeface="Times New Roman" panose="02020603050405020304" pitchFamily="18" charset="0"/>
              </a:rPr>
              <a:t>Dainius Čiurinskas</a:t>
            </a:r>
          </a:p>
        </p:txBody>
      </p:sp>
    </p:spTree>
    <p:extLst>
      <p:ext uri="{BB962C8B-B14F-4D97-AF65-F5344CB8AC3E}">
        <p14:creationId xmlns:p14="http://schemas.microsoft.com/office/powerpoint/2010/main" val="2199747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F680FE-FD97-4EE2-87FC-495073219DB2}"/>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chemeClr val="accent3">
                    <a:lumMod val="60000"/>
                    <a:lumOff val="40000"/>
                  </a:schemeClr>
                </a:solidFill>
                <a:latin typeface="Times New Roman" panose="02020603050405020304" pitchFamily="18" charset="0"/>
                <a:cs typeface="Times New Roman" panose="02020603050405020304" pitchFamily="18" charset="0"/>
              </a:rPr>
              <a:t>TINKAMOS FINANSUOTI IŠLAIDOS</a:t>
            </a:r>
          </a:p>
        </p:txBody>
      </p:sp>
      <p:sp>
        <p:nvSpPr>
          <p:cNvPr id="7" name="Subtitle 2">
            <a:extLst>
              <a:ext uri="{FF2B5EF4-FFF2-40B4-BE49-F238E27FC236}">
                <a16:creationId xmlns:a16="http://schemas.microsoft.com/office/drawing/2014/main" id="{DD6E0A5D-EB44-45C7-B80B-D6DC987F55FF}"/>
              </a:ext>
            </a:extLst>
          </p:cNvPr>
          <p:cNvSpPr>
            <a:spLocks noGrp="1"/>
          </p:cNvSpPr>
          <p:nvPr>
            <p:ph type="subTitle" idx="1"/>
          </p:nvPr>
        </p:nvSpPr>
        <p:spPr>
          <a:xfrm>
            <a:off x="431800" y="2336451"/>
            <a:ext cx="8189686" cy="2974554"/>
          </a:xfrm>
        </p:spPr>
        <p:txBody>
          <a:bodyPr>
            <a:normAutofit/>
          </a:bodyPr>
          <a:lstStyle/>
          <a:p>
            <a:pPr algn="just"/>
            <a:r>
              <a:rPr lang="lt-LT" sz="2000" b="1" u="sng" dirty="0">
                <a:solidFill>
                  <a:schemeClr val="tx1">
                    <a:lumMod val="65000"/>
                    <a:lumOff val="35000"/>
                  </a:schemeClr>
                </a:solidFill>
                <a:latin typeface="Times New Roman" panose="02020603050405020304" pitchFamily="18" charset="0"/>
                <a:cs typeface="Times New Roman" panose="02020603050405020304" pitchFamily="18" charset="0"/>
              </a:rPr>
              <a:t>5 kategorija</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Projekto vykdymas - Projektą vykdančio personalo </a:t>
            </a: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darbo užmokesčio</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ir atlygio projektą vykdantiems fiziniams asmenims pagal paslaugų (civilines) ir kitas sutartis išlaidos;</a:t>
            </a: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b="1" u="sng" dirty="0">
                <a:solidFill>
                  <a:schemeClr val="tx1">
                    <a:lumMod val="65000"/>
                    <a:lumOff val="35000"/>
                  </a:schemeClr>
                </a:solidFill>
                <a:latin typeface="Times New Roman" panose="02020603050405020304" pitchFamily="18" charset="0"/>
                <a:cs typeface="Times New Roman" panose="02020603050405020304" pitchFamily="18" charset="0"/>
              </a:rPr>
              <a:t>7 kategorija</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Netiesioginės išlaidos ir kitos išlaidos pagal fiksuotąją projekto išlaidų normą - </a:t>
            </a: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Fiksuotoji norma 40 procentų</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nuo projektą vykdančio personalo išlaidų (nuo 5 kategorijos išlaidų sumos).</a:t>
            </a:r>
          </a:p>
          <a:p>
            <a:pPr algn="just"/>
            <a:endParaRPr lang="lt-LT"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217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D31F2D4C-A01D-4DEB-B252-7A4FE320166D}"/>
              </a:ext>
            </a:extLst>
          </p:cNvPr>
          <p:cNvGraphicFramePr>
            <a:graphicFrameLocks noGrp="1"/>
          </p:cNvGraphicFramePr>
          <p:nvPr>
            <p:extLst>
              <p:ext uri="{D42A27DB-BD31-4B8C-83A1-F6EECF244321}">
                <p14:modId xmlns:p14="http://schemas.microsoft.com/office/powerpoint/2010/main" val="3832028314"/>
              </p:ext>
            </p:extLst>
          </p:nvPr>
        </p:nvGraphicFramePr>
        <p:xfrm>
          <a:off x="293441" y="1620610"/>
          <a:ext cx="8719930" cy="4653528"/>
        </p:xfrm>
        <a:graphic>
          <a:graphicData uri="http://schemas.openxmlformats.org/drawingml/2006/table">
            <a:tbl>
              <a:tblPr firstRow="1" bandRow="1">
                <a:tableStyleId>{5C22544A-7EE6-4342-B048-85BDC9FD1C3A}</a:tableStyleId>
              </a:tblPr>
              <a:tblGrid>
                <a:gridCol w="2435245">
                  <a:extLst>
                    <a:ext uri="{9D8B030D-6E8A-4147-A177-3AD203B41FA5}">
                      <a16:colId xmlns:a16="http://schemas.microsoft.com/office/drawing/2014/main" val="20000"/>
                    </a:ext>
                  </a:extLst>
                </a:gridCol>
                <a:gridCol w="1494971">
                  <a:extLst>
                    <a:ext uri="{9D8B030D-6E8A-4147-A177-3AD203B41FA5}">
                      <a16:colId xmlns:a16="http://schemas.microsoft.com/office/drawing/2014/main" val="20001"/>
                    </a:ext>
                  </a:extLst>
                </a:gridCol>
                <a:gridCol w="4789714">
                  <a:extLst>
                    <a:ext uri="{9D8B030D-6E8A-4147-A177-3AD203B41FA5}">
                      <a16:colId xmlns:a16="http://schemas.microsoft.com/office/drawing/2014/main" val="20002"/>
                    </a:ext>
                  </a:extLst>
                </a:gridCol>
              </a:tblGrid>
              <a:tr h="501610">
                <a:tc>
                  <a:txBody>
                    <a:bodyPr/>
                    <a:lstStyle/>
                    <a:p>
                      <a:pPr algn="ctr"/>
                      <a:r>
                        <a:rPr lang="lt-LT" sz="1350" b="0" baseline="0" dirty="0">
                          <a:solidFill>
                            <a:schemeClr val="tx1"/>
                          </a:solidFill>
                          <a:latin typeface="Times New Roman" panose="02020603050405020304" pitchFamily="18" charset="0"/>
                          <a:cs typeface="Times New Roman" panose="02020603050405020304" pitchFamily="18" charset="0"/>
                        </a:rPr>
                        <a:t>Fiksuotieji įkainiai (toliau – FĮ)</a:t>
                      </a:r>
                      <a:endParaRPr lang="lt-LT" sz="135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lt-LT" sz="1350" b="0" u="sng" baseline="0" dirty="0">
                          <a:solidFill>
                            <a:schemeClr val="tx1"/>
                          </a:solidFill>
                          <a:latin typeface="Times New Roman" panose="02020603050405020304" pitchFamily="18" charset="0"/>
                          <a:cs typeface="Times New Roman" panose="02020603050405020304" pitchFamily="18" charset="0"/>
                        </a:rPr>
                        <a:t>Maksimalūs įkainiai</a:t>
                      </a:r>
                      <a:endParaRPr lang="lt-LT" sz="135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lt-LT" sz="1350" b="0" dirty="0">
                          <a:solidFill>
                            <a:schemeClr val="tx1"/>
                          </a:solidFill>
                          <a:latin typeface="Times New Roman" panose="02020603050405020304" pitchFamily="18" charset="0"/>
                          <a:cs typeface="Times New Roman" panose="02020603050405020304" pitchFamily="18" charset="0"/>
                        </a:rPr>
                        <a:t>Tyrimo pavadinimas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117222">
                <a:tc>
                  <a:txBody>
                    <a:bodyPr/>
                    <a:lstStyle/>
                    <a:p>
                      <a:pPr algn="ctr"/>
                      <a:r>
                        <a:rPr lang="lt-LT" sz="1350" b="0" dirty="0">
                          <a:solidFill>
                            <a:schemeClr val="tx1"/>
                          </a:solidFill>
                          <a:latin typeface="Times New Roman" panose="02020603050405020304" pitchFamily="18" charset="0"/>
                          <a:cs typeface="Times New Roman" panose="02020603050405020304" pitchFamily="18" charset="0"/>
                        </a:rPr>
                        <a:t>Socialinio darbuotojo  darbo užmokesčio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lt-LT" sz="1350" b="1" dirty="0">
                          <a:solidFill>
                            <a:schemeClr val="tx1"/>
                          </a:solidFill>
                          <a:latin typeface="Times New Roman" panose="02020603050405020304" pitchFamily="18" charset="0"/>
                          <a:cs typeface="Times New Roman" panose="02020603050405020304" pitchFamily="18" charset="0"/>
                        </a:rPr>
                        <a:t>7,02/7,10 </a:t>
                      </a:r>
                      <a:r>
                        <a:rPr lang="lt-LT" sz="1350" b="1" dirty="0" err="1">
                          <a:solidFill>
                            <a:schemeClr val="tx1"/>
                          </a:solidFill>
                          <a:latin typeface="Times New Roman" panose="02020603050405020304" pitchFamily="18" charset="0"/>
                          <a:cs typeface="Times New Roman" panose="02020603050405020304" pitchFamily="18" charset="0"/>
                        </a:rPr>
                        <a:t>Eur</a:t>
                      </a:r>
                      <a:r>
                        <a:rPr lang="lt-LT" sz="1350" b="1" dirty="0">
                          <a:solidFill>
                            <a:schemeClr val="tx1"/>
                          </a:solidFill>
                          <a:latin typeface="Times New Roman" panose="02020603050405020304" pitchFamily="18" charset="0"/>
                          <a:cs typeface="Times New Roman" panose="02020603050405020304" pitchFamily="18" charset="0"/>
                        </a:rPr>
                        <a:t>/val.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350" kern="1200" dirty="0">
                          <a:solidFill>
                            <a:schemeClr val="dk1"/>
                          </a:solidFill>
                          <a:effectLst/>
                          <a:latin typeface="Times New Roman" panose="02020603050405020304" pitchFamily="18" charset="0"/>
                          <a:ea typeface="+mn-ea"/>
                          <a:cs typeface="Times New Roman" panose="02020603050405020304" pitchFamily="18" charset="0"/>
                        </a:rPr>
                        <a:t>2015 m. rugpjūčio 26 d. atliktas Asmenų, priklausomų nuo psichoaktyviųjų medžiagų, reabilitacijos fiksuotųjų įkainių nustatymo tyrimas</a:t>
                      </a:r>
                    </a:p>
                    <a:p>
                      <a:pPr algn="just"/>
                      <a:r>
                        <a:rPr lang="lt-LT" sz="1350" kern="1200" dirty="0">
                          <a:solidFill>
                            <a:schemeClr val="dk1"/>
                          </a:solidFill>
                          <a:effectLst/>
                          <a:latin typeface="Times New Roman" panose="02020603050405020304" pitchFamily="18" charset="0"/>
                          <a:ea typeface="+mn-ea"/>
                          <a:cs typeface="Times New Roman" panose="02020603050405020304" pitchFamily="18" charset="0"/>
                        </a:rPr>
                        <a:t> </a:t>
                      </a:r>
                      <a:r>
                        <a:rPr lang="lt-LT" sz="1350" kern="1200" dirty="0">
                          <a:solidFill>
                            <a:schemeClr val="dk1"/>
                          </a:solidFill>
                          <a:effectLst/>
                          <a:latin typeface="Times New Roman" panose="02020603050405020304" pitchFamily="18" charset="0"/>
                          <a:ea typeface="+mn-ea"/>
                          <a:cs typeface="Times New Roman" panose="02020603050405020304" pitchFamily="18" charset="0"/>
                          <a:hlinkClick r:id="rId2"/>
                        </a:rPr>
                        <a:t>http://www.esinvesticijos.lt/lt/dokumentai/supaprastinto-islaidu-apmokejimo-tyrimai?page=1</a:t>
                      </a:r>
                      <a:r>
                        <a:rPr lang="lt-LT" sz="1350" kern="1200" dirty="0">
                          <a:solidFill>
                            <a:schemeClr val="dk1"/>
                          </a:solidFill>
                          <a:effectLst/>
                          <a:latin typeface="Times New Roman" panose="02020603050405020304" pitchFamily="18" charset="0"/>
                          <a:ea typeface="+mn-ea"/>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7222">
                <a:tc>
                  <a:txBody>
                    <a:bodyPr/>
                    <a:lstStyle/>
                    <a:p>
                      <a:pPr algn="ctr"/>
                      <a:r>
                        <a:rPr lang="lt-LT" sz="1350" b="0" dirty="0">
                          <a:solidFill>
                            <a:schemeClr val="tx1"/>
                          </a:solidFill>
                          <a:latin typeface="Times New Roman" panose="02020603050405020304" pitchFamily="18" charset="0"/>
                          <a:cs typeface="Times New Roman" panose="02020603050405020304" pitchFamily="18" charset="0"/>
                        </a:rPr>
                        <a:t>Individualios priežiūros personalo (užimtumo specialisto) darbo užmokesčio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lt-LT" sz="1350" b="1" dirty="0">
                          <a:solidFill>
                            <a:schemeClr val="tx1"/>
                          </a:solidFill>
                          <a:latin typeface="Times New Roman" panose="02020603050405020304" pitchFamily="18" charset="0"/>
                          <a:cs typeface="Times New Roman" panose="02020603050405020304" pitchFamily="18" charset="0"/>
                        </a:rPr>
                        <a:t>5,45/5,51 </a:t>
                      </a:r>
                      <a:r>
                        <a:rPr lang="lt-LT" sz="1350" b="1" dirty="0" err="1">
                          <a:solidFill>
                            <a:schemeClr val="tx1"/>
                          </a:solidFill>
                          <a:latin typeface="Times New Roman" panose="02020603050405020304" pitchFamily="18" charset="0"/>
                          <a:cs typeface="Times New Roman" panose="02020603050405020304" pitchFamily="18" charset="0"/>
                        </a:rPr>
                        <a:t>Eur</a:t>
                      </a:r>
                      <a:r>
                        <a:rPr lang="lt-LT" sz="1350" b="1" dirty="0">
                          <a:solidFill>
                            <a:schemeClr val="tx1"/>
                          </a:solidFill>
                          <a:latin typeface="Times New Roman" panose="02020603050405020304" pitchFamily="18" charset="0"/>
                          <a:cs typeface="Times New Roman" panose="02020603050405020304" pitchFamily="18" charset="0"/>
                        </a:rPr>
                        <a:t>/val.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lt-LT" sz="1350" kern="1200" dirty="0">
                          <a:solidFill>
                            <a:schemeClr val="dk1"/>
                          </a:solidFill>
                          <a:effectLst/>
                          <a:latin typeface="Times New Roman" panose="02020603050405020304" pitchFamily="18" charset="0"/>
                          <a:ea typeface="+mn-ea"/>
                          <a:cs typeface="Times New Roman" panose="02020603050405020304" pitchFamily="18" charset="0"/>
                        </a:rPr>
                        <a:t>2015 m. rugpjūčio 26 d. atliktas Asmenų, priklausomų nuo psichoaktyviųjų medžiagų, reabilitacijos fiksuotųjų įkainių nustatymo tyrimas</a:t>
                      </a:r>
                    </a:p>
                    <a:p>
                      <a:pPr algn="just"/>
                      <a:r>
                        <a:rPr lang="lt-LT" sz="1350" kern="1200" dirty="0">
                          <a:solidFill>
                            <a:schemeClr val="dk1"/>
                          </a:solidFill>
                          <a:effectLst/>
                          <a:latin typeface="Times New Roman" panose="02020603050405020304" pitchFamily="18" charset="0"/>
                          <a:ea typeface="+mn-ea"/>
                          <a:cs typeface="Times New Roman" panose="02020603050405020304" pitchFamily="18" charset="0"/>
                        </a:rPr>
                        <a:t> </a:t>
                      </a:r>
                      <a:r>
                        <a:rPr lang="lt-LT" sz="1350" kern="1200" dirty="0">
                          <a:solidFill>
                            <a:schemeClr val="dk1"/>
                          </a:solidFill>
                          <a:effectLst/>
                          <a:latin typeface="Times New Roman" panose="02020603050405020304" pitchFamily="18" charset="0"/>
                          <a:ea typeface="+mn-ea"/>
                          <a:cs typeface="Times New Roman" panose="02020603050405020304" pitchFamily="18" charset="0"/>
                          <a:hlinkClick r:id="rId2"/>
                        </a:rPr>
                        <a:t>http://www.esinvesticijos.lt/lt/dokumentai/supaprastinto-islaidu-apmokejimo-tyrimai?page=1</a:t>
                      </a:r>
                      <a:r>
                        <a:rPr lang="lt-LT" sz="1350" kern="1200" dirty="0">
                          <a:solidFill>
                            <a:schemeClr val="dk1"/>
                          </a:solidFill>
                          <a:effectLst/>
                          <a:latin typeface="Times New Roman" panose="02020603050405020304" pitchFamily="18" charset="0"/>
                          <a:ea typeface="+mn-ea"/>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912018">
                <a:tc>
                  <a:txBody>
                    <a:bodyPr/>
                    <a:lstStyle/>
                    <a:p>
                      <a:pPr algn="ctr"/>
                      <a:r>
                        <a:rPr lang="lt-LT" sz="1350" b="0" dirty="0">
                          <a:solidFill>
                            <a:schemeClr val="tx1"/>
                          </a:solidFill>
                          <a:latin typeface="Times New Roman" panose="02020603050405020304" pitchFamily="18" charset="0"/>
                          <a:cs typeface="Times New Roman" panose="02020603050405020304" pitchFamily="18" charset="0"/>
                        </a:rPr>
                        <a:t>Kasmetinių atostogų ir papildomų poilsio dienų išmokų fiksuotoji norma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lang="lt-LT" sz="1350" kern="1200" dirty="0">
                          <a:solidFill>
                            <a:schemeClr val="dk1"/>
                          </a:solidFill>
                          <a:effectLst/>
                          <a:latin typeface="Times New Roman" panose="02020603050405020304" pitchFamily="18" charset="0"/>
                          <a:ea typeface="+mn-ea"/>
                          <a:cs typeface="Times New Roman" panose="02020603050405020304" pitchFamily="18" charset="0"/>
                        </a:rPr>
                        <a:t>2016 m. sausio 19 d. atliktas Kasmetinių atostogų išmokų fiksuotųjų normų nustatymo tyrimas</a:t>
                      </a:r>
                    </a:p>
                    <a:p>
                      <a:pPr algn="l"/>
                      <a:r>
                        <a:rPr lang="lt-LT" sz="1350" kern="1200" dirty="0">
                          <a:solidFill>
                            <a:schemeClr val="dk1"/>
                          </a:solidFill>
                          <a:effectLst/>
                          <a:latin typeface="Times New Roman" panose="02020603050405020304" pitchFamily="18" charset="0"/>
                          <a:ea typeface="+mn-ea"/>
                          <a:cs typeface="Times New Roman" panose="02020603050405020304" pitchFamily="18" charset="0"/>
                          <a:hlinkClick r:id="rId2"/>
                        </a:rPr>
                        <a:t>http://www.esinvesticijos.lt/lt/dokumentai/supaprastinto-islaidu-apmokejimo-tyrimai?page=1</a:t>
                      </a:r>
                      <a:r>
                        <a:rPr lang="lt-LT" sz="1350" kern="1200" dirty="0">
                          <a:solidFill>
                            <a:schemeClr val="dk1"/>
                          </a:solidFill>
                          <a:effectLst/>
                          <a:latin typeface="Times New Roman" panose="02020603050405020304" pitchFamily="18" charset="0"/>
                          <a:ea typeface="+mn-ea"/>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lt-LT" sz="1200" kern="1200" dirty="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95928">
                <a:tc>
                  <a:txBody>
                    <a:bodyPr/>
                    <a:lstStyle/>
                    <a:p>
                      <a:pPr algn="ctr"/>
                      <a:r>
                        <a:rPr lang="lt-LT" sz="1350" b="0" dirty="0">
                          <a:solidFill>
                            <a:schemeClr val="tx1"/>
                          </a:solidFill>
                          <a:latin typeface="Times New Roman" panose="02020603050405020304" pitchFamily="18" charset="0"/>
                          <a:cs typeface="Times New Roman" panose="02020603050405020304" pitchFamily="18" charset="0"/>
                        </a:rPr>
                        <a:t>Netiesioginės išlaidos ir kitos išlaidos pagal fiksuotąją projektų</a:t>
                      </a:r>
                      <a:r>
                        <a:rPr lang="lt-LT" sz="1350" b="0" baseline="0" dirty="0">
                          <a:solidFill>
                            <a:schemeClr val="tx1"/>
                          </a:solidFill>
                          <a:latin typeface="Times New Roman" panose="02020603050405020304" pitchFamily="18" charset="0"/>
                          <a:cs typeface="Times New Roman" panose="02020603050405020304" pitchFamily="18" charset="0"/>
                        </a:rPr>
                        <a:t> išlaidų normą</a:t>
                      </a:r>
                      <a:endParaRPr lang="lt-LT" sz="1350" b="0" dirty="0">
                        <a:solidFill>
                          <a:schemeClr val="tx1"/>
                        </a:solidFill>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lang="lt-LT" sz="1350" kern="1200" baseline="0" dirty="0">
                          <a:solidFill>
                            <a:schemeClr val="dk1"/>
                          </a:solidFill>
                          <a:effectLst/>
                          <a:latin typeface="Times New Roman" panose="02020603050405020304" pitchFamily="18" charset="0"/>
                          <a:ea typeface="+mn-ea"/>
                          <a:cs typeface="Times New Roman" panose="02020603050405020304" pitchFamily="18" charset="0"/>
                        </a:rPr>
                        <a:t>Fiksuotoji norma </a:t>
                      </a:r>
                      <a:r>
                        <a:rPr lang="lt-LT" sz="1350" b="1" kern="1200" baseline="0" dirty="0">
                          <a:solidFill>
                            <a:schemeClr val="dk1"/>
                          </a:solidFill>
                          <a:effectLst/>
                          <a:latin typeface="Times New Roman" panose="02020603050405020304" pitchFamily="18" charset="0"/>
                          <a:ea typeface="+mn-ea"/>
                          <a:cs typeface="Times New Roman" panose="02020603050405020304" pitchFamily="18" charset="0"/>
                        </a:rPr>
                        <a:t>40 procentų </a:t>
                      </a:r>
                      <a:r>
                        <a:rPr lang="lt-LT" sz="1350" kern="1200" baseline="0" dirty="0">
                          <a:solidFill>
                            <a:schemeClr val="dk1"/>
                          </a:solidFill>
                          <a:effectLst/>
                          <a:latin typeface="Times New Roman" panose="02020603050405020304" pitchFamily="18" charset="0"/>
                          <a:ea typeface="+mn-ea"/>
                          <a:cs typeface="Times New Roman" panose="02020603050405020304" pitchFamily="18" charset="0"/>
                        </a:rPr>
                        <a:t>nuo projektą vykdančio personalo išlaidų (nuo 5 kategorijos išlaidų sumos) </a:t>
                      </a:r>
                    </a:p>
                    <a:p>
                      <a:pPr algn="l"/>
                      <a:r>
                        <a:rPr lang="lt-LT" sz="1350" kern="1200" baseline="0" dirty="0">
                          <a:solidFill>
                            <a:schemeClr val="dk1"/>
                          </a:solidFill>
                          <a:effectLst/>
                          <a:latin typeface="Times New Roman" panose="02020603050405020304" pitchFamily="18" charset="0"/>
                          <a:ea typeface="+mn-ea"/>
                          <a:cs typeface="Times New Roman" panose="02020603050405020304" pitchFamily="18" charset="0"/>
                          <a:hlinkClick r:id="rId3"/>
                        </a:rPr>
                        <a:t>https://www.e-tar.lt/portal/lt/legalAct/f44986504ed411e49cf986e1802f1de9/hQZjFfLZpT</a:t>
                      </a:r>
                      <a:r>
                        <a:rPr lang="lt-LT" sz="1350" kern="1200" baseline="0" dirty="0">
                          <a:solidFill>
                            <a:schemeClr val="dk1"/>
                          </a:solidFill>
                          <a:effectLst/>
                          <a:latin typeface="Times New Roman" panose="02020603050405020304" pitchFamily="18" charset="0"/>
                          <a:ea typeface="+mn-ea"/>
                          <a:cs typeface="Times New Roman" panose="02020603050405020304" pitchFamily="18" charset="0"/>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lt-LT"/>
                    </a:p>
                  </a:txBody>
                  <a:tcPr/>
                </a:tc>
                <a:extLst>
                  <a:ext uri="{0D108BD9-81ED-4DB2-BD59-A6C34878D82A}">
                    <a16:rowId xmlns:a16="http://schemas.microsoft.com/office/drawing/2014/main" val="10004"/>
                  </a:ext>
                </a:extLst>
              </a:tr>
            </a:tbl>
          </a:graphicData>
        </a:graphic>
      </p:graphicFrame>
      <p:sp>
        <p:nvSpPr>
          <p:cNvPr id="8" name="Title 1">
            <a:extLst>
              <a:ext uri="{FF2B5EF4-FFF2-40B4-BE49-F238E27FC236}">
                <a16:creationId xmlns:a16="http://schemas.microsoft.com/office/drawing/2014/main" id="{30297EA1-482A-4E10-9D49-E22B5B647692}"/>
              </a:ext>
            </a:extLst>
          </p:cNvPr>
          <p:cNvSpPr txBox="1">
            <a:spLocks/>
          </p:cNvSpPr>
          <p:nvPr/>
        </p:nvSpPr>
        <p:spPr>
          <a:xfrm>
            <a:off x="872759" y="317860"/>
            <a:ext cx="8010667" cy="590609"/>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pPr algn="ctr"/>
            <a:endParaRPr lang="lt-LT" sz="2400" b="1" dirty="0">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5E5C94F7-6BC4-4BE0-8B75-F7C14DAFFE70}"/>
              </a:ext>
            </a:extLst>
          </p:cNvPr>
          <p:cNvSpPr txBox="1">
            <a:spLocks/>
          </p:cNvSpPr>
          <p:nvPr/>
        </p:nvSpPr>
        <p:spPr>
          <a:xfrm>
            <a:off x="293441" y="613164"/>
            <a:ext cx="8168387"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chemeClr val="accent3">
                    <a:lumMod val="60000"/>
                    <a:lumOff val="40000"/>
                  </a:schemeClr>
                </a:solidFill>
                <a:latin typeface="Times New Roman" panose="02020603050405020304" pitchFamily="18" charset="0"/>
                <a:cs typeface="Times New Roman" panose="02020603050405020304" pitchFamily="18" charset="0"/>
              </a:rPr>
              <a:t>PROJEKTAMS TAIKOMI FIKSUOTI ĮKAINIAI IR FIKSUOTOS NORMOS</a:t>
            </a:r>
          </a:p>
        </p:txBody>
      </p:sp>
    </p:spTree>
    <p:extLst>
      <p:ext uri="{BB962C8B-B14F-4D97-AF65-F5344CB8AC3E}">
        <p14:creationId xmlns:p14="http://schemas.microsoft.com/office/powerpoint/2010/main" val="397973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68406ED-8DD9-4CEF-A52B-EA7E8E252651}"/>
              </a:ext>
            </a:extLst>
          </p:cNvPr>
          <p:cNvSpPr txBox="1">
            <a:spLocks/>
          </p:cNvSpPr>
          <p:nvPr/>
        </p:nvSpPr>
        <p:spPr>
          <a:xfrm>
            <a:off x="1124000" y="701080"/>
            <a:ext cx="7200800" cy="792088"/>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300" b="0" kern="1200">
                <a:solidFill>
                  <a:srgbClr val="0070C0"/>
                </a:solidFill>
                <a:latin typeface="+mj-lt"/>
                <a:ea typeface="+mj-ea"/>
                <a:cs typeface="+mj-cs"/>
              </a:defRPr>
            </a:lvl1pPr>
          </a:lstStyle>
          <a:p>
            <a:pPr algn="ctr"/>
            <a:r>
              <a:rPr lang="lt-LT" sz="3600" b="1" dirty="0">
                <a:solidFill>
                  <a:schemeClr val="accent3">
                    <a:lumMod val="60000"/>
                    <a:lumOff val="40000"/>
                  </a:schemeClr>
                </a:solidFill>
                <a:latin typeface="Times New Roman" panose="02020603050405020304" pitchFamily="18" charset="0"/>
                <a:cs typeface="Times New Roman" panose="02020603050405020304" pitchFamily="18" charset="0"/>
              </a:rPr>
              <a:t>5 KATEGORIJA</a:t>
            </a:r>
          </a:p>
        </p:txBody>
      </p:sp>
      <p:sp>
        <p:nvSpPr>
          <p:cNvPr id="2" name="Rectangle 1">
            <a:extLst>
              <a:ext uri="{FF2B5EF4-FFF2-40B4-BE49-F238E27FC236}">
                <a16:creationId xmlns:a16="http://schemas.microsoft.com/office/drawing/2014/main" id="{5844BEA9-0800-41E7-96A3-3F309054ABCA}"/>
              </a:ext>
            </a:extLst>
          </p:cNvPr>
          <p:cNvSpPr/>
          <p:nvPr/>
        </p:nvSpPr>
        <p:spPr>
          <a:xfrm>
            <a:off x="448128" y="1930178"/>
            <a:ext cx="8552543" cy="1015663"/>
          </a:xfrm>
          <a:prstGeom prst="rect">
            <a:avLst/>
          </a:prstGeom>
        </p:spPr>
        <p:txBody>
          <a:bodyPr wrap="square">
            <a:spAutoFit/>
          </a:bodyPr>
          <a:lstStyle/>
          <a:p>
            <a:pPr algn="ctr"/>
            <a:r>
              <a:rPr lang="lt-LT" sz="3000" b="1" dirty="0">
                <a:solidFill>
                  <a:schemeClr val="tx1">
                    <a:lumMod val="65000"/>
                    <a:lumOff val="35000"/>
                  </a:schemeClr>
                </a:solidFill>
                <a:latin typeface="Times New Roman" panose="02020603050405020304" pitchFamily="18" charset="0"/>
                <a:cs typeface="Times New Roman" panose="02020603050405020304" pitchFamily="18" charset="0"/>
              </a:rPr>
              <a:t>DARBO UŽMOKESČIO IR KASMETINIŲ ATOSTOGŲ IŠLAIDŲ PLANAVIMAS</a:t>
            </a:r>
          </a:p>
        </p:txBody>
      </p:sp>
      <p:pic>
        <p:nvPicPr>
          <p:cNvPr id="8" name="Picture 7">
            <a:extLst>
              <a:ext uri="{FF2B5EF4-FFF2-40B4-BE49-F238E27FC236}">
                <a16:creationId xmlns:a16="http://schemas.microsoft.com/office/drawing/2014/main" id="{B87A02D6-B92F-4F08-81C5-5BC1D3A27D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199" y="3382851"/>
            <a:ext cx="2438400" cy="2438400"/>
          </a:xfrm>
          <a:prstGeom prst="rect">
            <a:avLst/>
          </a:prstGeom>
        </p:spPr>
      </p:pic>
    </p:spTree>
    <p:extLst>
      <p:ext uri="{BB962C8B-B14F-4D97-AF65-F5344CB8AC3E}">
        <p14:creationId xmlns:p14="http://schemas.microsoft.com/office/powerpoint/2010/main" val="2168531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a:extLst>
              <a:ext uri="{FF2B5EF4-FFF2-40B4-BE49-F238E27FC236}">
                <a16:creationId xmlns:a16="http://schemas.microsoft.com/office/drawing/2014/main" id="{B523CCCD-70F4-4222-8C1C-B867E3391E2F}"/>
              </a:ext>
            </a:extLst>
          </p:cNvPr>
          <p:cNvSpPr>
            <a:spLocks noGrp="1"/>
          </p:cNvSpPr>
          <p:nvPr>
            <p:ph type="subTitle" idx="1"/>
          </p:nvPr>
        </p:nvSpPr>
        <p:spPr>
          <a:xfrm>
            <a:off x="1058685" y="2731320"/>
            <a:ext cx="7200800" cy="818273"/>
          </a:xfrm>
        </p:spPr>
        <p:txBody>
          <a:bodyPr>
            <a:noAutofit/>
          </a:bodyPr>
          <a:lstStyle/>
          <a:p>
            <a:pPr algn="ctr"/>
            <a:r>
              <a:rPr lang="lt-LT" sz="3600" b="1" dirty="0">
                <a:solidFill>
                  <a:schemeClr val="tx1">
                    <a:lumMod val="65000"/>
                    <a:lumOff val="35000"/>
                  </a:schemeClr>
                </a:solidFill>
                <a:latin typeface="Times New Roman" panose="02020603050405020304" pitchFamily="18" charset="0"/>
                <a:cs typeface="Times New Roman" panose="02020603050405020304" pitchFamily="18" charset="0"/>
              </a:rPr>
              <a:t>KAI DARBO UŽMOKESČIUI </a:t>
            </a:r>
            <a:r>
              <a:rPr lang="lt-LT" sz="3600" b="1" u="sng" dirty="0">
                <a:solidFill>
                  <a:schemeClr val="tx1">
                    <a:lumMod val="65000"/>
                    <a:lumOff val="35000"/>
                  </a:schemeClr>
                </a:solidFill>
                <a:latin typeface="Times New Roman" panose="02020603050405020304" pitchFamily="18" charset="0"/>
                <a:cs typeface="Times New Roman" panose="02020603050405020304" pitchFamily="18" charset="0"/>
              </a:rPr>
              <a:t>TAIKOMAS</a:t>
            </a:r>
            <a:r>
              <a:rPr lang="lt-LT" sz="3600" b="1" dirty="0">
                <a:solidFill>
                  <a:schemeClr val="tx1">
                    <a:lumMod val="65000"/>
                    <a:lumOff val="35000"/>
                  </a:schemeClr>
                </a:solidFill>
                <a:latin typeface="Times New Roman" panose="02020603050405020304" pitchFamily="18" charset="0"/>
                <a:cs typeface="Times New Roman" panose="02020603050405020304" pitchFamily="18" charset="0"/>
              </a:rPr>
              <a:t> FIKSUOTAS ĮKAINIS</a:t>
            </a:r>
          </a:p>
        </p:txBody>
      </p:sp>
      <p:sp>
        <p:nvSpPr>
          <p:cNvPr id="8" name="Title 1">
            <a:extLst>
              <a:ext uri="{FF2B5EF4-FFF2-40B4-BE49-F238E27FC236}">
                <a16:creationId xmlns:a16="http://schemas.microsoft.com/office/drawing/2014/main" id="{4EC18AE0-D171-42E9-AFE1-69FDBE5E732C}"/>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chemeClr val="accent3">
                    <a:lumMod val="60000"/>
                    <a:lumOff val="40000"/>
                  </a:schemeClr>
                </a:solidFill>
                <a:latin typeface="Times New Roman" panose="02020603050405020304" pitchFamily="18" charset="0"/>
                <a:cs typeface="Times New Roman" panose="02020603050405020304" pitchFamily="18" charset="0"/>
              </a:rPr>
              <a:t>1 TAIKYMO BŪDAS</a:t>
            </a:r>
          </a:p>
        </p:txBody>
      </p:sp>
    </p:spTree>
    <p:extLst>
      <p:ext uri="{BB962C8B-B14F-4D97-AF65-F5344CB8AC3E}">
        <p14:creationId xmlns:p14="http://schemas.microsoft.com/office/powerpoint/2010/main" val="32387409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76157" y="1803827"/>
            <a:ext cx="8291286" cy="4344054"/>
          </a:xfrm>
        </p:spPr>
        <p:txBody>
          <a:bodyPr>
            <a:normAutofit/>
          </a:bodyPr>
          <a:lstStyle/>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Vykdant profesinį orientavimą, projekto dalyviai lankysis įvairiose įstaigose, susitiks su skirtingų profesijų darbuotojais. Imituojant realų darbą kūrybinėse dirbtuvėse, dalyviai išbandys pasirinktą profesiją. Veikloje dalyviai gaus pavėžėjimo paslaugą ir maitinimą, bus padengiamos mokymo priemonių išlaidos.</a:t>
            </a: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Viso numatyta 30 grupių po 4 asmenis</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Vienai grupei bus skirta 40 val. (10 susitikimai po 4 val.). Veikloje dalyvaus 120 asmenų, iš viso 1200 val. Veiklą vykdys užimtumo specialistas. </a:t>
            </a:r>
            <a:endParaRPr lang="en-US"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5B62DF4-DDBB-44C8-BDD6-C320C1AA66D2}"/>
              </a:ext>
            </a:extLst>
          </p:cNvPr>
          <p:cNvSpPr txBox="1">
            <a:spLocks/>
          </p:cNvSpPr>
          <p:nvPr/>
        </p:nvSpPr>
        <p:spPr>
          <a:xfrm>
            <a:off x="431800" y="817031"/>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99CC00"/>
                </a:solidFill>
                <a:latin typeface="Times New Roman" panose="02020603050405020304" pitchFamily="18" charset="0"/>
                <a:cs typeface="Times New Roman" panose="02020603050405020304" pitchFamily="18" charset="0"/>
              </a:rPr>
              <a:t>IŠSAMUS VEIKLOS PAGRINDIMO PAVYZDYS NR. 1</a:t>
            </a:r>
          </a:p>
        </p:txBody>
      </p:sp>
    </p:spTree>
    <p:extLst>
      <p:ext uri="{BB962C8B-B14F-4D97-AF65-F5344CB8AC3E}">
        <p14:creationId xmlns:p14="http://schemas.microsoft.com/office/powerpoint/2010/main" val="3711077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80553-2C95-4960-801B-E9C4B163CF7D}"/>
              </a:ext>
            </a:extLst>
          </p:cNvPr>
          <p:cNvSpPr>
            <a:spLocks noGrp="1"/>
          </p:cNvSpPr>
          <p:nvPr>
            <p:ph type="ctrTitle"/>
          </p:nvPr>
        </p:nvSpPr>
        <p:spPr/>
        <p:txBody>
          <a:bodyPr>
            <a:normAutofit fontScale="90000"/>
          </a:bodyPr>
          <a:lstStyle/>
          <a:p>
            <a:pPr lvl="0">
              <a:spcBef>
                <a:spcPts val="0"/>
              </a:spcBef>
            </a:pPr>
            <a:r>
              <a:rPr lang="lt-LT" sz="3000" dirty="0">
                <a:solidFill>
                  <a:srgbClr val="99CC00"/>
                </a:solidFill>
                <a:latin typeface="Times New Roman" panose="02020603050405020304" pitchFamily="18" charset="0"/>
                <a:ea typeface="+mn-ea"/>
                <a:cs typeface="Times New Roman" panose="02020603050405020304" pitchFamily="18" charset="0"/>
              </a:rPr>
              <a:t>IŠLAIDŲ PAGRINDIMO PAVYZDYS NR. 1</a:t>
            </a:r>
            <a:br>
              <a:rPr lang="lt-LT" sz="3000" dirty="0">
                <a:solidFill>
                  <a:srgbClr val="99CC00"/>
                </a:solidFill>
                <a:latin typeface="Times New Roman" panose="02020603050405020304" pitchFamily="18" charset="0"/>
                <a:ea typeface="+mn-ea"/>
                <a:cs typeface="Times New Roman" panose="02020603050405020304" pitchFamily="18" charset="0"/>
              </a:rPr>
            </a:br>
            <a:endParaRPr lang="lt-LT" dirty="0"/>
          </a:p>
        </p:txBody>
      </p:sp>
      <p:sp>
        <p:nvSpPr>
          <p:cNvPr id="3" name="Subtitle 2">
            <a:extLst>
              <a:ext uri="{FF2B5EF4-FFF2-40B4-BE49-F238E27FC236}">
                <a16:creationId xmlns:a16="http://schemas.microsoft.com/office/drawing/2014/main" id="{E4E49733-9C31-4D11-8A98-685F027BDC2A}"/>
              </a:ext>
            </a:extLst>
          </p:cNvPr>
          <p:cNvSpPr>
            <a:spLocks noGrp="1"/>
          </p:cNvSpPr>
          <p:nvPr>
            <p:ph type="subTitle" idx="1"/>
          </p:nvPr>
        </p:nvSpPr>
        <p:spPr>
          <a:xfrm>
            <a:off x="971600" y="1556792"/>
            <a:ext cx="7200800" cy="4425719"/>
          </a:xfrm>
        </p:spPr>
        <p:txBody>
          <a:bodyPr>
            <a:normAutofit/>
          </a:bodyPr>
          <a:lstStyle/>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Apskaičiuota, kad vidutinis užimtumo specialisto darbo valandų poreikis veikloje yra 1200 val., valandinis įkainis 5,45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/val.</a:t>
            </a:r>
          </a:p>
          <a:p>
            <a:pPr algn="just"/>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Apskaičiuojant bendrą išlaidų sumą, prie darbo laiko reikia apskaičiuoti ir pridėti atostogų valandas. </a:t>
            </a: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Darbo užmokesčio (DU) išlaidų apskaičiavimas:</a:t>
            </a: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Atostogų val.: 1200</a:t>
            </a:r>
            <a:r>
              <a:rPr lang="en-US" sz="2000" dirty="0">
                <a:solidFill>
                  <a:schemeClr val="tx1">
                    <a:lumMod val="65000"/>
                    <a:lumOff val="35000"/>
                  </a:schemeClr>
                </a:solidFill>
                <a:latin typeface="Times New Roman" panose="02020603050405020304" pitchFamily="18" charset="0"/>
                <a:cs typeface="Times New Roman" panose="02020603050405020304" pitchFamily="18" charset="0"/>
              </a:rPr>
              <a:t> val.</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koef</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a:solidFill>
                  <a:schemeClr val="tx1">
                    <a:lumMod val="65000"/>
                    <a:lumOff val="35000"/>
                  </a:schemeClr>
                </a:solidFill>
                <a:latin typeface="Times New Roman" panose="02020603050405020304" pitchFamily="18" charset="0"/>
                <a:cs typeface="Times New Roman" panose="02020603050405020304" pitchFamily="18" charset="0"/>
              </a:rPr>
              <a:t>=132 val.</a:t>
            </a: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Bendras val. skaičius: 1200 + 132 atostogų val. = 1332 val.</a:t>
            </a:r>
          </a:p>
          <a:p>
            <a:pPr lvl="0"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Darbuotojo DU: 5,45 Eur/val.* 1332 val. = 7259,40</a:t>
            </a:r>
            <a:r>
              <a:rPr lang="en-US"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en-US"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lvl="0" algn="just"/>
            <a:endParaRPr lang="lt-LT" sz="1800" b="1" dirty="0">
              <a:solidFill>
                <a:prstClr val="black"/>
              </a:solidFill>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1123789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867D4C3-E74F-4980-8799-420BA11ED6AA}"/>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chemeClr val="accent3">
                    <a:lumMod val="60000"/>
                    <a:lumOff val="40000"/>
                  </a:schemeClr>
                </a:solidFill>
                <a:latin typeface="Times New Roman" panose="02020603050405020304" pitchFamily="18" charset="0"/>
                <a:cs typeface="Times New Roman" panose="02020603050405020304" pitchFamily="18" charset="0"/>
              </a:rPr>
              <a:t>2 TAIKYMO BŪDAS</a:t>
            </a:r>
          </a:p>
        </p:txBody>
      </p:sp>
      <p:sp>
        <p:nvSpPr>
          <p:cNvPr id="6" name="Subtitle 2">
            <a:extLst>
              <a:ext uri="{FF2B5EF4-FFF2-40B4-BE49-F238E27FC236}">
                <a16:creationId xmlns:a16="http://schemas.microsoft.com/office/drawing/2014/main" id="{67FC50A2-3B06-442E-9D66-2E621A5EB3D9}"/>
              </a:ext>
            </a:extLst>
          </p:cNvPr>
          <p:cNvSpPr>
            <a:spLocks noGrp="1"/>
          </p:cNvSpPr>
          <p:nvPr>
            <p:ph type="subTitle" idx="1"/>
          </p:nvPr>
        </p:nvSpPr>
        <p:spPr>
          <a:xfrm>
            <a:off x="986114" y="2499091"/>
            <a:ext cx="7200800" cy="818273"/>
          </a:xfrm>
        </p:spPr>
        <p:txBody>
          <a:bodyPr>
            <a:noAutofit/>
          </a:bodyPr>
          <a:lstStyle/>
          <a:p>
            <a:pPr algn="ctr"/>
            <a:r>
              <a:rPr lang="lt-LT" sz="3600" b="1" dirty="0">
                <a:solidFill>
                  <a:schemeClr val="tx1">
                    <a:lumMod val="65000"/>
                    <a:lumOff val="35000"/>
                  </a:schemeClr>
                </a:solidFill>
                <a:latin typeface="Times New Roman" panose="02020603050405020304" pitchFamily="18" charset="0"/>
                <a:cs typeface="Times New Roman" panose="02020603050405020304" pitchFamily="18" charset="0"/>
              </a:rPr>
              <a:t>KAI DARBO UŽMOKESČIUI </a:t>
            </a:r>
            <a:r>
              <a:rPr lang="lt-LT" sz="3600" b="1" u="sng" dirty="0">
                <a:solidFill>
                  <a:schemeClr val="tx1">
                    <a:lumMod val="65000"/>
                    <a:lumOff val="35000"/>
                  </a:schemeClr>
                </a:solidFill>
                <a:latin typeface="Times New Roman" panose="02020603050405020304" pitchFamily="18" charset="0"/>
                <a:cs typeface="Times New Roman" panose="02020603050405020304" pitchFamily="18" charset="0"/>
              </a:rPr>
              <a:t>NETAIKOMAS</a:t>
            </a:r>
            <a:r>
              <a:rPr lang="lt-LT" sz="3600" b="1" dirty="0">
                <a:solidFill>
                  <a:schemeClr val="tx1">
                    <a:lumMod val="65000"/>
                    <a:lumOff val="35000"/>
                  </a:schemeClr>
                </a:solidFill>
                <a:latin typeface="Times New Roman" panose="02020603050405020304" pitchFamily="18" charset="0"/>
                <a:cs typeface="Times New Roman" panose="02020603050405020304" pitchFamily="18" charset="0"/>
              </a:rPr>
              <a:t> FIKSUOTAS ĮKAINIS</a:t>
            </a:r>
          </a:p>
        </p:txBody>
      </p:sp>
    </p:spTree>
    <p:extLst>
      <p:ext uri="{BB962C8B-B14F-4D97-AF65-F5344CB8AC3E}">
        <p14:creationId xmlns:p14="http://schemas.microsoft.com/office/powerpoint/2010/main" val="1599418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31799" y="1881648"/>
            <a:ext cx="8450943" cy="4300909"/>
          </a:xfrm>
        </p:spPr>
        <p:txBody>
          <a:bodyPr>
            <a:normAutofit/>
          </a:bodyPr>
          <a:lstStyle/>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spcBef>
                <a:spcPts val="0"/>
              </a:spcBef>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Lietuvių kalbos mokymai kitataučiams. Mokymai bus vykdomi pagal projekto vykdytojo paruoštą ir adaptuotą programą, paskelbtą LR Švietimo ir mokslo ministerijos tinklalapyje (atviroje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inf</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ormavimo</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konsultavimo ir orientavimo sistemoje - AIKOS ).</a:t>
            </a:r>
          </a:p>
          <a:p>
            <a:pPr algn="just">
              <a:spcBef>
                <a:spcPts val="0"/>
              </a:spcBef>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Planuojami 40 val. lietuvių kalbos mokymai kitataučiams </a:t>
            </a:r>
            <a:r>
              <a:rPr lang="it-IT" sz="2000" b="1" dirty="0">
                <a:solidFill>
                  <a:schemeClr val="tx1">
                    <a:lumMod val="65000"/>
                    <a:lumOff val="35000"/>
                  </a:schemeClr>
                </a:solidFill>
                <a:latin typeface="Times New Roman" panose="02020603050405020304" pitchFamily="18" charset="0"/>
                <a:cs typeface="Times New Roman" panose="02020603050405020304" pitchFamily="18" charset="0"/>
              </a:rPr>
              <a:t>5 grupėms po 10 asmenų.</a:t>
            </a:r>
            <a:r>
              <a:rPr lang="it-IT"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Lietuvių kalba kitos tautybės asmenims padės lengviau susirasti kvalifikuotą darbą. Veikloje dalyviai gaus maitinimą, bus padengiamos mokymo priemonių išlaidos.</a:t>
            </a:r>
          </a:p>
          <a:p>
            <a:pPr algn="just">
              <a:spcBef>
                <a:spcPts val="0"/>
              </a:spcBef>
            </a:pP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spcBef>
                <a:spcPts val="0"/>
              </a:spcBef>
            </a:pP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Vienos grupės veiklos trukmė 40 val. (20 kartų po 2 val.). Bendra veiklos trukmė 5 gr. x 20 k. x 2 val. = 200 val. Mokymus ves lektorius (x partnerio darbuotojas).</a:t>
            </a:r>
          </a:p>
          <a:p>
            <a:pPr algn="just"/>
            <a:endParaRPr lang="lt-LT" sz="1800" b="1" dirty="0">
              <a:solidFill>
                <a:schemeClr val="tx1"/>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5B62DF4-DDBB-44C8-BDD6-C320C1AA66D2}"/>
              </a:ext>
            </a:extLst>
          </p:cNvPr>
          <p:cNvSpPr txBox="1">
            <a:spLocks/>
          </p:cNvSpPr>
          <p:nvPr/>
        </p:nvSpPr>
        <p:spPr>
          <a:xfrm>
            <a:off x="431800" y="817031"/>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99CC00"/>
                </a:solidFill>
                <a:latin typeface="Times New Roman" panose="02020603050405020304" pitchFamily="18" charset="0"/>
                <a:cs typeface="Times New Roman" panose="02020603050405020304" pitchFamily="18" charset="0"/>
              </a:rPr>
              <a:t>IŠSAMUS VEIKLOS PAGRINDIMO PAVYZDYS NR. 2</a:t>
            </a:r>
          </a:p>
        </p:txBody>
      </p:sp>
    </p:spTree>
    <p:extLst>
      <p:ext uri="{BB962C8B-B14F-4D97-AF65-F5344CB8AC3E}">
        <p14:creationId xmlns:p14="http://schemas.microsoft.com/office/powerpoint/2010/main" val="4078547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8419-416F-4948-B5E8-6899DEE0D613}"/>
              </a:ext>
            </a:extLst>
          </p:cNvPr>
          <p:cNvSpPr>
            <a:spLocks noGrp="1"/>
          </p:cNvSpPr>
          <p:nvPr>
            <p:ph type="ctrTitle"/>
          </p:nvPr>
        </p:nvSpPr>
        <p:spPr>
          <a:xfrm>
            <a:off x="971600" y="548680"/>
            <a:ext cx="7200800" cy="832648"/>
          </a:xfrm>
        </p:spPr>
        <p:txBody>
          <a:bodyPr>
            <a:normAutofit fontScale="90000"/>
          </a:bodyPr>
          <a:lstStyle/>
          <a:p>
            <a:r>
              <a:rPr lang="lt-LT" sz="2700" dirty="0">
                <a:solidFill>
                  <a:srgbClr val="99CC00"/>
                </a:solidFill>
                <a:latin typeface="Times New Roman" panose="02020603050405020304" pitchFamily="18" charset="0"/>
                <a:cs typeface="Times New Roman" panose="02020603050405020304" pitchFamily="18" charset="0"/>
              </a:rPr>
              <a:t>IŠLAIDŲ PAGRINDIMO PAVYZDYS NR. 2</a:t>
            </a:r>
            <a:br>
              <a:rPr lang="lt-LT" sz="2700" dirty="0">
                <a:solidFill>
                  <a:srgbClr val="99CC00"/>
                </a:solidFill>
                <a:latin typeface="Times New Roman" panose="02020603050405020304" pitchFamily="18" charset="0"/>
                <a:cs typeface="Times New Roman" panose="02020603050405020304" pitchFamily="18" charset="0"/>
              </a:rPr>
            </a:br>
            <a:endParaRPr lang="lt-LT" dirty="0"/>
          </a:p>
        </p:txBody>
      </p:sp>
      <p:sp>
        <p:nvSpPr>
          <p:cNvPr id="3" name="Subtitle 2">
            <a:extLst>
              <a:ext uri="{FF2B5EF4-FFF2-40B4-BE49-F238E27FC236}">
                <a16:creationId xmlns:a16="http://schemas.microsoft.com/office/drawing/2014/main" id="{8D3D81D3-5E54-465C-9435-709DC2C75BBB}"/>
              </a:ext>
            </a:extLst>
          </p:cNvPr>
          <p:cNvSpPr>
            <a:spLocks noGrp="1"/>
          </p:cNvSpPr>
          <p:nvPr>
            <p:ph type="subTitle" idx="1"/>
          </p:nvPr>
        </p:nvSpPr>
        <p:spPr>
          <a:xfrm>
            <a:off x="971600" y="1108953"/>
            <a:ext cx="7200800" cy="4649821"/>
          </a:xfrm>
        </p:spPr>
        <p:txBody>
          <a:bodyPr>
            <a:normAutofit lnSpcReduction="10000"/>
          </a:bodyPr>
          <a:lstStyle/>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Apskaičiuota, kad lektoriaus darbo valandų poreikis veikloje yra 200 val., valandinis įkainis 12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/val.</a:t>
            </a:r>
          </a:p>
          <a:p>
            <a:pPr lvl="0" algn="just">
              <a:spcBef>
                <a:spcPts val="0"/>
              </a:spcBef>
            </a:pPr>
            <a:endParaRPr lang="lt-LT" sz="2000" dirty="0">
              <a:solidFill>
                <a:prstClr val="black">
                  <a:lumMod val="65000"/>
                  <a:lumOff val="35000"/>
                </a:prst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Prie apskaičiuotų darbo užmokesčio išlaidų reikia pridėti išlaidas atostogoms, kurios apskaičiuojamos pagal formulę : DU x atostogų koeficientas/100 = atostoginių suma. </a:t>
            </a:r>
          </a:p>
          <a:p>
            <a:pPr algn="just"/>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Atostogų koeficientas (8,62 koef.(20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d.d</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yra nustatytas Kasmetinių atostogų ir papildomų poilsio dienų išmokų fiksuotųjų normų nustatymo tyrimo 5a lentelėje.</a:t>
            </a: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Darbo užmokesčio išlaidų apskaičiavimas:</a:t>
            </a: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12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/val. (su visais mokesčiais) x 200 val. = 2.400,00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2.400,00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 (2.400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x 8,62/100) = 2.606,88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Eur</a:t>
            </a: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lvl="0" algn="just">
              <a:spcBef>
                <a:spcPts val="0"/>
              </a:spcBef>
            </a:pPr>
            <a:endParaRPr lang="lt-LT" sz="2000" dirty="0">
              <a:solidFill>
                <a:prstClr val="black">
                  <a:lumMod val="65000"/>
                  <a:lumOff val="35000"/>
                </a:prstClr>
              </a:solidFill>
              <a:latin typeface="Times New Roman" panose="02020603050405020304" pitchFamily="18" charset="0"/>
              <a:cs typeface="Times New Roman" panose="02020603050405020304" pitchFamily="18" charset="0"/>
            </a:endParaRPr>
          </a:p>
          <a:p>
            <a:endParaRPr lang="lt-LT" dirty="0"/>
          </a:p>
        </p:txBody>
      </p:sp>
    </p:spTree>
    <p:extLst>
      <p:ext uri="{BB962C8B-B14F-4D97-AF65-F5344CB8AC3E}">
        <p14:creationId xmlns:p14="http://schemas.microsoft.com/office/powerpoint/2010/main" val="3167009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47554584-0C7A-4103-AEEF-D50A8912E836}"/>
              </a:ext>
            </a:extLst>
          </p:cNvPr>
          <p:cNvSpPr>
            <a:spLocks noGrp="1"/>
          </p:cNvSpPr>
          <p:nvPr>
            <p:ph type="subTitle" idx="1"/>
          </p:nvPr>
        </p:nvSpPr>
        <p:spPr>
          <a:xfrm>
            <a:off x="547871" y="524720"/>
            <a:ext cx="8009262" cy="5795870"/>
          </a:xfrm>
        </p:spPr>
        <p:txBody>
          <a:bodyPr>
            <a:normAutofit/>
          </a:bodyPr>
          <a:lstStyle/>
          <a:p>
            <a:pPr algn="ct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0101BFCD-54D2-4AB7-9CC0-B74B365FEE56}"/>
              </a:ext>
            </a:extLst>
          </p:cNvPr>
          <p:cNvSpPr txBox="1">
            <a:spLocks/>
          </p:cNvSpPr>
          <p:nvPr/>
        </p:nvSpPr>
        <p:spPr>
          <a:xfrm>
            <a:off x="1124000" y="701080"/>
            <a:ext cx="7200800" cy="792088"/>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300" b="0" kern="1200">
                <a:solidFill>
                  <a:srgbClr val="0070C0"/>
                </a:solidFill>
                <a:latin typeface="+mj-lt"/>
                <a:ea typeface="+mj-ea"/>
                <a:cs typeface="+mj-cs"/>
              </a:defRPr>
            </a:lvl1pPr>
          </a:lstStyle>
          <a:p>
            <a:pPr algn="ctr"/>
            <a:r>
              <a:rPr lang="lt-LT" sz="3600" b="1" dirty="0">
                <a:solidFill>
                  <a:schemeClr val="accent3">
                    <a:lumMod val="60000"/>
                    <a:lumOff val="40000"/>
                  </a:schemeClr>
                </a:solidFill>
                <a:latin typeface="Times New Roman" panose="02020603050405020304" pitchFamily="18" charset="0"/>
                <a:cs typeface="Times New Roman" panose="02020603050405020304" pitchFamily="18" charset="0"/>
              </a:rPr>
              <a:t>7 KATEGORIJA</a:t>
            </a:r>
          </a:p>
        </p:txBody>
      </p:sp>
      <p:sp>
        <p:nvSpPr>
          <p:cNvPr id="4" name="Rectangle 3">
            <a:extLst>
              <a:ext uri="{FF2B5EF4-FFF2-40B4-BE49-F238E27FC236}">
                <a16:creationId xmlns:a16="http://schemas.microsoft.com/office/drawing/2014/main" id="{605ABB41-51CA-490D-8CDF-D147DB64682C}"/>
              </a:ext>
            </a:extLst>
          </p:cNvPr>
          <p:cNvSpPr/>
          <p:nvPr/>
        </p:nvSpPr>
        <p:spPr>
          <a:xfrm>
            <a:off x="448128" y="1972630"/>
            <a:ext cx="8552543" cy="1200329"/>
          </a:xfrm>
          <a:prstGeom prst="rect">
            <a:avLst/>
          </a:prstGeom>
        </p:spPr>
        <p:txBody>
          <a:bodyPr wrap="square">
            <a:spAutoFit/>
          </a:bodyPr>
          <a:lstStyle/>
          <a:p>
            <a:pPr algn="ctr"/>
            <a:r>
              <a:rPr lang="lt-LT" sz="3600" b="1" dirty="0">
                <a:solidFill>
                  <a:schemeClr val="tx1">
                    <a:lumMod val="65000"/>
                    <a:lumOff val="35000"/>
                  </a:schemeClr>
                </a:solidFill>
                <a:latin typeface="Times New Roman" panose="02020603050405020304" pitchFamily="18" charset="0"/>
                <a:cs typeface="Times New Roman" panose="02020603050405020304" pitchFamily="18" charset="0"/>
              </a:rPr>
              <a:t>NETIESIOGINĖS IR KITOS IŠLAIDOS PAGAL FIKSUOTĄJĄ NORMĄ</a:t>
            </a:r>
          </a:p>
        </p:txBody>
      </p:sp>
      <p:pic>
        <p:nvPicPr>
          <p:cNvPr id="6" name="Picture 5">
            <a:extLst>
              <a:ext uri="{FF2B5EF4-FFF2-40B4-BE49-F238E27FC236}">
                <a16:creationId xmlns:a16="http://schemas.microsoft.com/office/drawing/2014/main" id="{4E9391CB-E0D6-43CC-BD95-2F65B46DF748}"/>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colorTemperature colorTemp="5300"/>
                    </a14:imgEffect>
                    <a14:imgEffect>
                      <a14:saturation sat="71000"/>
                    </a14:imgEffect>
                  </a14:imgLayer>
                </a14:imgProps>
              </a:ext>
              <a:ext uri="{28A0092B-C50C-407E-A947-70E740481C1C}">
                <a14:useLocalDpi xmlns:a14="http://schemas.microsoft.com/office/drawing/2010/main" val="0"/>
              </a:ext>
            </a:extLst>
          </a:blip>
          <a:stretch>
            <a:fillRect/>
          </a:stretch>
        </p:blipFill>
        <p:spPr>
          <a:xfrm>
            <a:off x="3505199" y="3527574"/>
            <a:ext cx="2438400" cy="2438400"/>
          </a:xfrm>
          <a:prstGeom prst="rect">
            <a:avLst/>
          </a:prstGeom>
        </p:spPr>
      </p:pic>
    </p:spTree>
    <p:extLst>
      <p:ext uri="{BB962C8B-B14F-4D97-AF65-F5344CB8AC3E}">
        <p14:creationId xmlns:p14="http://schemas.microsoft.com/office/powerpoint/2010/main" val="1716646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D1F244D-25B0-43DF-A906-7D3E27D011F2}"/>
              </a:ext>
            </a:extLst>
          </p:cNvPr>
          <p:cNvSpPr>
            <a:spLocks noGrp="1"/>
          </p:cNvSpPr>
          <p:nvPr>
            <p:ph type="ctrTitle"/>
          </p:nvPr>
        </p:nvSpPr>
        <p:spPr>
          <a:xfrm>
            <a:off x="431800" y="843037"/>
            <a:ext cx="8712200" cy="893688"/>
          </a:xfrm>
        </p:spPr>
        <p:txBody>
          <a:bodyPr>
            <a:noAutofit/>
          </a:bodyPr>
          <a:lstStyle/>
          <a:p>
            <a:r>
              <a:rPr lang="lt-LT" sz="3000" dirty="0">
                <a:latin typeface="Times New Roman" panose="02020603050405020304" pitchFamily="18" charset="0"/>
                <a:cs typeface="Times New Roman" panose="02020603050405020304" pitchFamily="18" charset="0"/>
              </a:rPr>
              <a:t>NETEISINGAI SUFORMULUOTA  RIZIKA IR JOS VALDYMO PRIEMONĖ</a:t>
            </a:r>
          </a:p>
        </p:txBody>
      </p:sp>
      <p:sp>
        <p:nvSpPr>
          <p:cNvPr id="11" name="Subtitle 2">
            <a:extLst>
              <a:ext uri="{FF2B5EF4-FFF2-40B4-BE49-F238E27FC236}">
                <a16:creationId xmlns:a16="http://schemas.microsoft.com/office/drawing/2014/main" id="{789E54FB-4484-47A9-B8AB-D74353C0B2AC}"/>
              </a:ext>
            </a:extLst>
          </p:cNvPr>
          <p:cNvSpPr>
            <a:spLocks noGrp="1"/>
          </p:cNvSpPr>
          <p:nvPr>
            <p:ph type="subTitle" idx="1"/>
          </p:nvPr>
        </p:nvSpPr>
        <p:spPr>
          <a:xfrm>
            <a:off x="431800" y="2075543"/>
            <a:ext cx="7733989" cy="3452193"/>
          </a:xfrm>
        </p:spPr>
        <p:txBody>
          <a:bodyPr>
            <a:noAutofit/>
          </a:bodyPr>
          <a:lstStyle/>
          <a:p>
            <a:pPr algn="just"/>
            <a:r>
              <a:rPr lang="lt-LT" sz="1800" u="sng" dirty="0">
                <a:solidFill>
                  <a:srgbClr val="990033"/>
                </a:solidFill>
                <a:latin typeface="Times New Roman" panose="02020603050405020304" pitchFamily="18" charset="0"/>
                <a:cs typeface="Times New Roman" panose="02020603050405020304" pitchFamily="18" charset="0"/>
              </a:rPr>
              <a:t>Rizikos detalizavimas</a:t>
            </a:r>
            <a:r>
              <a:rPr lang="lt-LT" sz="1800" dirty="0">
                <a:solidFill>
                  <a:srgbClr val="990033"/>
                </a:solidFill>
                <a:latin typeface="Times New Roman" panose="02020603050405020304" pitchFamily="18" charset="0"/>
                <a:cs typeface="Times New Roman" panose="02020603050405020304" pitchFamily="18" charset="0"/>
              </a:rPr>
              <a:t>:</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Administravimo klaidos. Ne laiku arba su trūkumais pateiktos partnerio ataskaitos, dėl šių priežasčių projekto koordinatoriaus vėlavimas atsiskaityti kitoms institucijoms apie projektą.</a:t>
            </a:r>
          </a:p>
          <a:p>
            <a:pPr algn="just"/>
            <a:endParaRPr lang="lt-LT"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1800" u="sng" dirty="0">
                <a:solidFill>
                  <a:srgbClr val="990033"/>
                </a:solidFill>
                <a:latin typeface="Times New Roman" panose="02020603050405020304" pitchFamily="18" charset="0"/>
                <a:cs typeface="Times New Roman" panose="02020603050405020304" pitchFamily="18" charset="0"/>
              </a:rPr>
              <a:t>Rizikos valdymo priemonės:</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Darbuotojų funkcijas ir veiklas apibrėžti pareiginėse instrukcijose. Projekto vadovui vykdyti projekto įgyvendinimo plano stebėseną, koreguoti neatitikimus.</a:t>
            </a:r>
          </a:p>
          <a:p>
            <a:pPr lvl="0" algn="just"/>
            <a:b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b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163014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a:extLst>
              <a:ext uri="{FF2B5EF4-FFF2-40B4-BE49-F238E27FC236}">
                <a16:creationId xmlns:a16="http://schemas.microsoft.com/office/drawing/2014/main" id="{47554584-0C7A-4103-AEEF-D50A8912E836}"/>
              </a:ext>
            </a:extLst>
          </p:cNvPr>
          <p:cNvSpPr>
            <a:spLocks noGrp="1"/>
          </p:cNvSpPr>
          <p:nvPr>
            <p:ph type="subTitle" idx="1"/>
          </p:nvPr>
        </p:nvSpPr>
        <p:spPr>
          <a:xfrm>
            <a:off x="547871" y="524720"/>
            <a:ext cx="8009262" cy="5795870"/>
          </a:xfrm>
        </p:spPr>
        <p:txBody>
          <a:bodyPr>
            <a:normAutofit/>
          </a:bodyPr>
          <a:lstStyle/>
          <a:p>
            <a:pPr algn="ct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9ED10033-4222-4B1C-AEE8-30410E686DF1}"/>
              </a:ext>
            </a:extLst>
          </p:cNvPr>
          <p:cNvGraphicFramePr>
            <a:graphicFrameLocks noGrp="1"/>
          </p:cNvGraphicFramePr>
          <p:nvPr>
            <p:extLst>
              <p:ext uri="{D42A27DB-BD31-4B8C-83A1-F6EECF244321}">
                <p14:modId xmlns:p14="http://schemas.microsoft.com/office/powerpoint/2010/main" val="2947774705"/>
              </p:ext>
            </p:extLst>
          </p:nvPr>
        </p:nvGraphicFramePr>
        <p:xfrm>
          <a:off x="445046" y="1358448"/>
          <a:ext cx="8214911" cy="4854128"/>
        </p:xfrm>
        <a:graphic>
          <a:graphicData uri="http://schemas.openxmlformats.org/drawingml/2006/table">
            <a:tbl>
              <a:tblPr bandRow="1">
                <a:tableStyleId>{00A15C55-8517-42AA-B614-E9B94910E393}</a:tableStyleId>
              </a:tblPr>
              <a:tblGrid>
                <a:gridCol w="8214911">
                  <a:extLst>
                    <a:ext uri="{9D8B030D-6E8A-4147-A177-3AD203B41FA5}">
                      <a16:colId xmlns:a16="http://schemas.microsoft.com/office/drawing/2014/main" val="20000"/>
                    </a:ext>
                  </a:extLst>
                </a:gridCol>
              </a:tblGrid>
              <a:tr h="485412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lt-LT" altLang="lt-LT" sz="2000" b="1" u="sng" dirty="0">
                          <a:solidFill>
                            <a:schemeClr val="tx1">
                              <a:lumMod val="65000"/>
                              <a:lumOff val="35000"/>
                            </a:schemeClr>
                          </a:solidFill>
                          <a:latin typeface="Times New Roman" panose="02020603050405020304" pitchFamily="18" charset="0"/>
                          <a:cs typeface="Times New Roman" panose="02020603050405020304" pitchFamily="18" charset="0"/>
                        </a:rPr>
                        <a:t>40 procentų fiksuotos normos lėšos</a:t>
                      </a:r>
                      <a:r>
                        <a:rPr lang="lt-LT" altLang="lt-LT" sz="2000" b="0" u="none"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gali būti panaudotos projektui vykdyti reikalingų prekių ir paslaugų įsigijimui, taip pat netiesioginėms išlaidoms apmokėti:</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baseline="0" dirty="0">
                          <a:solidFill>
                            <a:schemeClr val="tx1">
                              <a:lumMod val="65000"/>
                              <a:lumOff val="35000"/>
                            </a:schemeClr>
                          </a:solidFill>
                          <a:latin typeface="Times New Roman" panose="02020603050405020304" pitchFamily="18" charset="0"/>
                          <a:cs typeface="Times New Roman" panose="02020603050405020304" pitchFamily="18" charset="0"/>
                        </a:rPr>
                        <a:t>viešinimo priemonėms;</a:t>
                      </a:r>
                      <a:endPar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prekių,</a:t>
                      </a:r>
                      <a:r>
                        <a:rPr lang="lt-LT" altLang="lt-LT" sz="2000" baseline="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reikalingų projektui vykdyti</a:t>
                      </a:r>
                      <a:r>
                        <a:rPr lang="lt-LT" altLang="lt-LT" sz="2000" baseline="0" dirty="0">
                          <a:solidFill>
                            <a:schemeClr val="tx1">
                              <a:lumMod val="65000"/>
                              <a:lumOff val="35000"/>
                            </a:schemeClr>
                          </a:solidFill>
                          <a:latin typeface="Times New Roman" panose="02020603050405020304" pitchFamily="18" charset="0"/>
                          <a:cs typeface="Times New Roman" panose="02020603050405020304" pitchFamily="18" charset="0"/>
                        </a:rPr>
                        <a:t> išlaidoms (pvz. kanceliarinės prekės);</a:t>
                      </a: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 </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patalpų nuomos išlaidoms, komunalinių ir ryšio paslaugų išlaidoms;</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kelionių ir komandiruočių išlaidoms;</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administracinio</a:t>
                      </a:r>
                      <a:r>
                        <a:rPr lang="lt-LT" altLang="lt-LT" sz="2000" baseline="0" dirty="0">
                          <a:solidFill>
                            <a:schemeClr val="tx1">
                              <a:lumMod val="65000"/>
                              <a:lumOff val="35000"/>
                            </a:schemeClr>
                          </a:solidFill>
                          <a:latin typeface="Times New Roman" panose="02020603050405020304" pitchFamily="18" charset="0"/>
                          <a:cs typeface="Times New Roman" panose="02020603050405020304" pitchFamily="18" charset="0"/>
                        </a:rPr>
                        <a:t> personalo </a:t>
                      </a: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darbo užmokesčio išlaidoms;</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projekto administravimo paslaugų pirkimo išlaidos;</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finansinių paslaugų pirkimo išlaidos (turto draudimo išlaidos, banko mokesčiai);</a:t>
                      </a:r>
                    </a:p>
                    <a:p>
                      <a:pPr marL="342900" marR="0"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kitoms projektui</a:t>
                      </a:r>
                      <a:r>
                        <a:rPr lang="lt-LT" altLang="lt-LT" sz="2000" baseline="0" dirty="0">
                          <a:solidFill>
                            <a:schemeClr val="tx1">
                              <a:lumMod val="65000"/>
                              <a:lumOff val="35000"/>
                            </a:schemeClr>
                          </a:solidFill>
                          <a:latin typeface="Times New Roman" panose="02020603050405020304" pitchFamily="18" charset="0"/>
                          <a:cs typeface="Times New Roman" panose="02020603050405020304" pitchFamily="18" charset="0"/>
                        </a:rPr>
                        <a:t> reikalingoms prekėms ar paslaugoms</a:t>
                      </a:r>
                      <a:r>
                        <a:rPr lang="lt-LT" altLang="lt-LT" sz="2000" dirty="0">
                          <a:solidFill>
                            <a:schemeClr val="tx1">
                              <a:lumMod val="65000"/>
                              <a:lumOff val="35000"/>
                            </a:schemeClr>
                          </a:solidFill>
                          <a:latin typeface="Times New Roman" panose="02020603050405020304" pitchFamily="18" charset="0"/>
                          <a:cs typeface="Times New Roman" panose="02020603050405020304" pitchFamily="18" charset="0"/>
                        </a:rPr>
                        <a:t>.</a:t>
                      </a:r>
                    </a:p>
                  </a:txBody>
                  <a:tcPr marL="91441" marR="91441" marT="45715" marB="45715">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6174565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31800" y="2070554"/>
            <a:ext cx="8160657" cy="4105878"/>
          </a:xfrm>
        </p:spPr>
        <p:txBody>
          <a:bodyPr>
            <a:normAutofit/>
          </a:bodyPr>
          <a:lstStyle/>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Paraiškos rengimo išlaidos.</a:t>
            </a:r>
          </a:p>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Kryžminio finansavimo išlaidos (pvz. remontas).</a:t>
            </a:r>
          </a:p>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PVM išlaidos, jei PVM bus įtrauktas į PVM atskaitą.</a:t>
            </a:r>
          </a:p>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Iš projekto vykdytojo ar partnerio įsigyjamos prekės ar paslaugos.</a:t>
            </a:r>
          </a:p>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Kompensacija už nepanaudotas atostogas kai taikomas fiksuotas įkainis. </a:t>
            </a:r>
          </a:p>
          <a:p>
            <a:pPr marL="261938" indent="-261938">
              <a:buAutoNum type="arabicPeriod"/>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Kitos išlaidos kaip nurodyta Taisyklių 421 ir 422 punktuose.</a:t>
            </a:r>
          </a:p>
        </p:txBody>
      </p:sp>
      <p:sp>
        <p:nvSpPr>
          <p:cNvPr id="8" name="Title 1">
            <a:extLst>
              <a:ext uri="{FF2B5EF4-FFF2-40B4-BE49-F238E27FC236}">
                <a16:creationId xmlns:a16="http://schemas.microsoft.com/office/drawing/2014/main" id="{18815E35-A6CD-4784-BC8F-0345A7B02A90}"/>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latin typeface="Times New Roman" panose="02020603050405020304" pitchFamily="18" charset="0"/>
                <a:cs typeface="Times New Roman" panose="02020603050405020304" pitchFamily="18" charset="0"/>
              </a:rPr>
              <a:t>NETINKAMOS IŠLAIDOS</a:t>
            </a:r>
          </a:p>
        </p:txBody>
      </p:sp>
    </p:spTree>
    <p:extLst>
      <p:ext uri="{BB962C8B-B14F-4D97-AF65-F5344CB8AC3E}">
        <p14:creationId xmlns:p14="http://schemas.microsoft.com/office/powerpoint/2010/main" val="35835974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A00CF33-DC4B-4451-A958-9CD3D6EA6CDF}"/>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FF6600"/>
                </a:solidFill>
                <a:latin typeface="Times New Roman" panose="02020603050405020304" pitchFamily="18" charset="0"/>
                <a:cs typeface="Times New Roman" panose="02020603050405020304" pitchFamily="18" charset="0"/>
              </a:rPr>
              <a:t>SKAIČIUOKLĖ</a:t>
            </a:r>
          </a:p>
        </p:txBody>
      </p:sp>
      <p:sp>
        <p:nvSpPr>
          <p:cNvPr id="7" name="Subtitle 2">
            <a:extLst>
              <a:ext uri="{FF2B5EF4-FFF2-40B4-BE49-F238E27FC236}">
                <a16:creationId xmlns:a16="http://schemas.microsoft.com/office/drawing/2014/main" id="{34778E5F-3A45-49C8-86CC-8A3324ACB112}"/>
              </a:ext>
            </a:extLst>
          </p:cNvPr>
          <p:cNvSpPr>
            <a:spLocks noGrp="1"/>
          </p:cNvSpPr>
          <p:nvPr>
            <p:ph type="subTitle" idx="1"/>
          </p:nvPr>
        </p:nvSpPr>
        <p:spPr>
          <a:xfrm>
            <a:off x="331000" y="1846747"/>
            <a:ext cx="8667857" cy="3374753"/>
          </a:xfrm>
        </p:spPr>
        <p:txBody>
          <a:bodyPr>
            <a:normAutofit/>
          </a:bodyPr>
          <a:lstStyle/>
          <a:p>
            <a:pPr algn="just"/>
            <a:endParaRPr lang="lt-LT" dirty="0">
              <a:solidFill>
                <a:schemeClr val="tx1">
                  <a:lumMod val="65000"/>
                  <a:lumOff val="35000"/>
                </a:schemeClr>
              </a:solidFill>
              <a:latin typeface="Times New Roman" panose="02020603050405020304" pitchFamily="18" charset="0"/>
              <a:cs typeface="Times New Roman" panose="02020603050405020304" pitchFamily="18" charset="0"/>
            </a:endParaRPr>
          </a:p>
          <a:p>
            <a:r>
              <a:rPr lang="lt-LT" sz="3000" dirty="0">
                <a:solidFill>
                  <a:schemeClr val="tx1">
                    <a:lumMod val="65000"/>
                    <a:lumOff val="35000"/>
                  </a:schemeClr>
                </a:solidFill>
                <a:latin typeface="Times New Roman" panose="02020603050405020304" pitchFamily="18" charset="0"/>
                <a:cs typeface="Times New Roman" panose="02020603050405020304" pitchFamily="18" charset="0"/>
              </a:rPr>
              <a:t>Paruošėme skaičiuoklę, kuri palengvins lėšų planavimą ir patikrins atitikimą Apraše taikomiems reikalavimams.</a:t>
            </a:r>
          </a:p>
          <a:p>
            <a:pPr algn="just"/>
            <a:endParaRPr lang="lt-LT" dirty="0">
              <a:solidFill>
                <a:schemeClr val="tx1">
                  <a:lumMod val="65000"/>
                  <a:lumOff val="35000"/>
                </a:schemeClr>
              </a:solidFill>
              <a:latin typeface="Times New Roman" panose="02020603050405020304" pitchFamily="18" charset="0"/>
              <a:cs typeface="Times New Roman" panose="02020603050405020304" pitchFamily="18" charset="0"/>
              <a:hlinkClick r:id="rId2" action="ppaction://hlinkfile"/>
            </a:endParaRPr>
          </a:p>
        </p:txBody>
      </p:sp>
      <p:pic>
        <p:nvPicPr>
          <p:cNvPr id="5" name="Picture 4">
            <a:extLst>
              <a:ext uri="{FF2B5EF4-FFF2-40B4-BE49-F238E27FC236}">
                <a16:creationId xmlns:a16="http://schemas.microsoft.com/office/drawing/2014/main" id="{9939E57F-F20F-4E7E-AFE8-6DEE263D81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1531" y="3291432"/>
            <a:ext cx="2438400" cy="2438400"/>
          </a:xfrm>
          <a:prstGeom prst="rect">
            <a:avLst/>
          </a:prstGeom>
        </p:spPr>
      </p:pic>
    </p:spTree>
    <p:extLst>
      <p:ext uri="{BB962C8B-B14F-4D97-AF65-F5344CB8AC3E}">
        <p14:creationId xmlns:p14="http://schemas.microsoft.com/office/powerpoint/2010/main" val="2932594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A00CF33-DC4B-4451-A958-9CD3D6EA6CDF}"/>
              </a:ext>
            </a:extLst>
          </p:cNvPr>
          <p:cNvSpPr txBox="1">
            <a:spLocks/>
          </p:cNvSpPr>
          <p:nvPr/>
        </p:nvSpPr>
        <p:spPr>
          <a:xfrm>
            <a:off x="431800" y="1194403"/>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FF6600"/>
                </a:solidFill>
                <a:latin typeface="Times New Roman" panose="02020603050405020304" pitchFamily="18" charset="0"/>
                <a:cs typeface="Times New Roman" panose="02020603050405020304" pitchFamily="18" charset="0"/>
              </a:rPr>
              <a:t>DOKUMENTAI</a:t>
            </a:r>
          </a:p>
        </p:txBody>
      </p:sp>
      <p:sp>
        <p:nvSpPr>
          <p:cNvPr id="4" name="Subtitle 2">
            <a:extLst>
              <a:ext uri="{FF2B5EF4-FFF2-40B4-BE49-F238E27FC236}">
                <a16:creationId xmlns:a16="http://schemas.microsoft.com/office/drawing/2014/main" id="{5B0AA707-F324-4395-BDB2-019460F1B9B7}"/>
              </a:ext>
            </a:extLst>
          </p:cNvPr>
          <p:cNvSpPr txBox="1">
            <a:spLocks/>
          </p:cNvSpPr>
          <p:nvPr/>
        </p:nvSpPr>
        <p:spPr>
          <a:xfrm>
            <a:off x="431800" y="1736725"/>
            <a:ext cx="8828314" cy="5369206"/>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200" kern="1200">
                <a:solidFill>
                  <a:schemeClr val="tx1">
                    <a:lumMod val="50000"/>
                    <a:lumOff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2014–2020 metų Europos Sąjungos fondų investicijų veiksmų programos 8 prioriteto „Socialinės </a:t>
            </a:r>
            <a:r>
              <a:rPr lang="lt-LT" sz="1800" dirty="0" err="1">
                <a:solidFill>
                  <a:schemeClr val="tx1">
                    <a:lumMod val="65000"/>
                    <a:lumOff val="35000"/>
                  </a:schemeClr>
                </a:solidFill>
                <a:latin typeface="Times New Roman" panose="02020603050405020304" pitchFamily="18" charset="0"/>
                <a:cs typeface="Times New Roman" panose="02020603050405020304" pitchFamily="18" charset="0"/>
              </a:rPr>
              <a:t>įtraukties</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didinimas ir kova su skurdu“ priemonės 08.3.1-ESFA-K-413 „Socialinę atskirtį patiriančių asmenų integracija į darbo rinką“ projektų </a:t>
            </a:r>
            <a:r>
              <a:rPr lang="lt-LT" sz="1800" b="1" dirty="0">
                <a:solidFill>
                  <a:schemeClr val="tx1">
                    <a:lumMod val="65000"/>
                    <a:lumOff val="35000"/>
                  </a:schemeClr>
                </a:solidFill>
                <a:latin typeface="Times New Roman" panose="02020603050405020304" pitchFamily="18" charset="0"/>
                <a:cs typeface="Times New Roman" panose="02020603050405020304" pitchFamily="18" charset="0"/>
              </a:rPr>
              <a:t>finansavimo sąlygų aprašas</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(toliau – Aprašas) </a:t>
            </a:r>
          </a:p>
          <a:p>
            <a:r>
              <a:rPr lang="lt-LT" sz="1800" dirty="0">
                <a:solidFill>
                  <a:srgbClr val="00B0F0"/>
                </a:solidFill>
                <a:latin typeface="Times New Roman" panose="02020603050405020304" pitchFamily="18" charset="0"/>
                <a:cs typeface="Times New Roman" panose="02020603050405020304" pitchFamily="18" charset="0"/>
              </a:rPr>
              <a:t> </a:t>
            </a:r>
            <a:r>
              <a:rPr lang="lt-LT" sz="1800" dirty="0">
                <a:solidFill>
                  <a:srgbClr val="00B0F0"/>
                </a:solidFill>
                <a:latin typeface="Times New Roman" panose="02020603050405020304" pitchFamily="18" charset="0"/>
                <a:cs typeface="Times New Roman" panose="02020603050405020304" pitchFamily="18" charset="0"/>
                <a:hlinkClick r:id="rId3"/>
              </a:rPr>
              <a:t>https://www.e-tar.lt/portal/lt/legalAct/9446ebe0784211e7827cd63159af616c/eJDHVocVIW</a:t>
            </a:r>
            <a:r>
              <a:rPr lang="lt-LT" sz="1800" dirty="0">
                <a:solidFill>
                  <a:srgbClr val="00B0F0"/>
                </a:solidFill>
                <a:latin typeface="Times New Roman" panose="02020603050405020304" pitchFamily="18" charset="0"/>
                <a:cs typeface="Times New Roman" panose="02020603050405020304" pitchFamily="18" charset="0"/>
              </a:rPr>
              <a:t> </a:t>
            </a:r>
          </a:p>
          <a:p>
            <a:r>
              <a:rPr lang="pt-BR" sz="1800" dirty="0">
                <a:solidFill>
                  <a:schemeClr val="tx1">
                    <a:lumMod val="65000"/>
                    <a:lumOff val="35000"/>
                  </a:schemeClr>
                </a:solidFill>
                <a:latin typeface="Times New Roman" panose="02020603050405020304" pitchFamily="18" charset="0"/>
                <a:cs typeface="Times New Roman" panose="02020603050405020304" pitchFamily="18" charset="0"/>
              </a:rPr>
              <a:t>Projektų administravimo ir finansavimo </a:t>
            </a:r>
            <a:r>
              <a:rPr lang="pt-BR" sz="1800" b="1" dirty="0">
                <a:solidFill>
                  <a:schemeClr val="tx1">
                    <a:lumMod val="65000"/>
                    <a:lumOff val="35000"/>
                  </a:schemeClr>
                </a:solidFill>
                <a:latin typeface="Times New Roman" panose="02020603050405020304" pitchFamily="18" charset="0"/>
                <a:cs typeface="Times New Roman" panose="02020603050405020304" pitchFamily="18" charset="0"/>
              </a:rPr>
              <a:t>taisyklės</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(toliau - Taisyklės)</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hlinkClick r:id="rId4"/>
              </a:rPr>
              <a:t>https://www.e-tar.lt/portal/lt/legalAct/f44986504ed411e49cf986e1802f1de9/hQZjFfLZpT</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sz="1800" b="1" dirty="0">
                <a:solidFill>
                  <a:schemeClr val="tx1">
                    <a:lumMod val="65000"/>
                    <a:lumOff val="35000"/>
                  </a:schemeClr>
                </a:solidFill>
                <a:latin typeface="Times New Roman" panose="02020603050405020304" pitchFamily="18" charset="0"/>
                <a:cs typeface="Times New Roman" panose="02020603050405020304" pitchFamily="18" charset="0"/>
              </a:rPr>
              <a:t>Rekomendacijos</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dėl projektų išlaidų atitikties Europos socialinio fondo finansavimo reikalavimams </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hlinkClick r:id="rId5"/>
              </a:rPr>
              <a:t>http://www.esinvesticijos.lt/lt/dokumentai/rekomendacijos-del-projektu-islaidu-atitikties-europos-socialinio-fondo-finansavimo-reikalavimams</a:t>
            </a:r>
            <a:endParaRPr lang="lt-LT"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Projekto </a:t>
            </a:r>
            <a:r>
              <a:rPr lang="lt-LT" sz="1800" b="1" dirty="0">
                <a:solidFill>
                  <a:schemeClr val="tx1">
                    <a:lumMod val="65000"/>
                    <a:lumOff val="35000"/>
                  </a:schemeClr>
                </a:solidFill>
                <a:latin typeface="Times New Roman" panose="02020603050405020304" pitchFamily="18" charset="0"/>
                <a:cs typeface="Times New Roman" panose="02020603050405020304" pitchFamily="18" charset="0"/>
              </a:rPr>
              <a:t>paraiškos</a:t>
            </a:r>
            <a:r>
              <a:rPr lang="lt-LT" sz="1800" dirty="0">
                <a:solidFill>
                  <a:schemeClr val="tx1">
                    <a:lumMod val="65000"/>
                    <a:lumOff val="35000"/>
                  </a:schemeClr>
                </a:solidFill>
                <a:latin typeface="Times New Roman" panose="02020603050405020304" pitchFamily="18" charset="0"/>
                <a:cs typeface="Times New Roman" panose="02020603050405020304" pitchFamily="18" charset="0"/>
              </a:rPr>
              <a:t> pildymo instrukcija (Taisyklių 3 priedas)</a:t>
            </a:r>
          </a:p>
          <a:p>
            <a:pPr algn="just"/>
            <a:r>
              <a:rPr lang="lt-LT" sz="1800" dirty="0">
                <a:solidFill>
                  <a:schemeClr val="tx1">
                    <a:lumMod val="65000"/>
                    <a:lumOff val="35000"/>
                  </a:schemeClr>
                </a:solidFill>
                <a:latin typeface="Times New Roman" panose="02020603050405020304" pitchFamily="18" charset="0"/>
                <a:cs typeface="Times New Roman" panose="02020603050405020304" pitchFamily="18" charset="0"/>
                <a:hlinkClick r:id="rId4"/>
              </a:rPr>
              <a:t>https://www.e-tar.lt/portal/lt/legalAct/f44986504ed411e49cf986e1802f1de9/hQZjFfLZpT</a:t>
            </a:r>
            <a:endParaRPr lang="lt-LT" sz="18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818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43280" y="2517169"/>
            <a:ext cx="7057440" cy="3236359"/>
          </a:xfrm>
        </p:spPr>
        <p:txBody>
          <a:bodyPr>
            <a:normAutofit/>
          </a:bodyPr>
          <a:lstStyle/>
          <a:p>
            <a:r>
              <a:rPr lang="lt-LT" sz="3000" dirty="0">
                <a:solidFill>
                  <a:schemeClr val="tx1">
                    <a:lumMod val="65000"/>
                    <a:lumOff val="35000"/>
                  </a:schemeClr>
                </a:solidFill>
                <a:latin typeface="Times New Roman" panose="02020603050405020304" pitchFamily="18" charset="0"/>
                <a:cs typeface="Times New Roman" panose="02020603050405020304" pitchFamily="18" charset="0"/>
                <a:sym typeface="Wingdings" pitchFamily="2" charset="2"/>
              </a:rPr>
              <a:t>DĖKOJAME UŽ DĖMESĮ</a:t>
            </a:r>
            <a:endParaRPr lang="en-US" sz="30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17310" y="3533308"/>
            <a:ext cx="3509380" cy="2220220"/>
          </a:xfrm>
          <a:prstGeom prst="rect">
            <a:avLst/>
          </a:prstGeom>
        </p:spPr>
      </p:pic>
    </p:spTree>
    <p:extLst>
      <p:ext uri="{BB962C8B-B14F-4D97-AF65-F5344CB8AC3E}">
        <p14:creationId xmlns:p14="http://schemas.microsoft.com/office/powerpoint/2010/main" val="674958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F28333EE-1FB7-44D4-8275-4AED70BEE84B}"/>
              </a:ext>
            </a:extLst>
          </p:cNvPr>
          <p:cNvSpPr txBox="1">
            <a:spLocks/>
          </p:cNvSpPr>
          <p:nvPr/>
        </p:nvSpPr>
        <p:spPr>
          <a:xfrm>
            <a:off x="431800" y="843037"/>
            <a:ext cx="8712200" cy="893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CC00"/>
                </a:solidFill>
                <a:latin typeface="+mj-lt"/>
                <a:ea typeface="+mj-ea"/>
                <a:cs typeface="+mj-cs"/>
              </a:defRPr>
            </a:lvl1pPr>
          </a:lstStyle>
          <a:p>
            <a:r>
              <a:rPr lang="lt-LT" sz="3000" dirty="0">
                <a:latin typeface="Times New Roman" panose="02020603050405020304" pitchFamily="18" charset="0"/>
                <a:cs typeface="Times New Roman" panose="02020603050405020304" pitchFamily="18" charset="0"/>
              </a:rPr>
              <a:t>TEISINGAI SUFORMULUOTA  RIZIKA IR JOS VALDYMO PRIEMONĖS</a:t>
            </a:r>
          </a:p>
        </p:txBody>
      </p:sp>
      <p:sp>
        <p:nvSpPr>
          <p:cNvPr id="12" name="Subtitle 2">
            <a:extLst>
              <a:ext uri="{FF2B5EF4-FFF2-40B4-BE49-F238E27FC236}">
                <a16:creationId xmlns:a16="http://schemas.microsoft.com/office/drawing/2014/main" id="{2BBD23C9-5510-4592-8CE4-25FABAE54F98}"/>
              </a:ext>
            </a:extLst>
          </p:cNvPr>
          <p:cNvSpPr txBox="1">
            <a:spLocks/>
          </p:cNvSpPr>
          <p:nvPr/>
        </p:nvSpPr>
        <p:spPr>
          <a:xfrm>
            <a:off x="431800" y="1884822"/>
            <a:ext cx="7733989" cy="3457183"/>
          </a:xfrm>
          <a:prstGeom prst="rect">
            <a:avLst/>
          </a:prstGeom>
        </p:spPr>
        <p:txBody>
          <a:bodyPr vert="horz" lIns="91440" tIns="45720" rIns="91440" bIns="45720" rtlCol="0">
            <a:noAutofit/>
          </a:bodyPr>
          <a:lstStyle>
            <a:lvl1pPr marL="0" indent="0" algn="l" defTabSz="914400" rtl="0" eaLnBrk="1" latinLnBrk="0" hangingPunct="1">
              <a:spcBef>
                <a:spcPct val="20000"/>
              </a:spcBef>
              <a:buFont typeface="Arial" pitchFamily="34" charset="0"/>
              <a:buNone/>
              <a:defRPr sz="2200" kern="1200">
                <a:solidFill>
                  <a:schemeClr val="tx1">
                    <a:lumMod val="50000"/>
                    <a:lumOff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lt-LT" sz="1700" u="sng" dirty="0">
                <a:solidFill>
                  <a:srgbClr val="92D050"/>
                </a:solidFill>
                <a:latin typeface="Times New Roman" panose="02020603050405020304" pitchFamily="18" charset="0"/>
                <a:cs typeface="Times New Roman" panose="02020603050405020304" pitchFamily="18" charset="0"/>
              </a:rPr>
              <a:t>Rizikos detalizavimas:</a:t>
            </a:r>
          </a:p>
          <a:p>
            <a:pPr algn="just"/>
            <a:r>
              <a:rPr lang="lt-LT" sz="1700" dirty="0">
                <a:solidFill>
                  <a:schemeClr val="tx1">
                    <a:lumMod val="65000"/>
                    <a:lumOff val="35000"/>
                  </a:schemeClr>
                </a:solidFill>
                <a:latin typeface="Times New Roman" panose="02020603050405020304" pitchFamily="18" charset="0"/>
                <a:cs typeface="Times New Roman" panose="02020603050405020304" pitchFamily="18" charset="0"/>
              </a:rPr>
              <a:t>Lėšų nekompensavimo rizika. Dėl netinkamo mokėjimo prašymų parengimo (nepateikiant visų veiklų įgyvendinimą ir išlaidų tinkamumą pagrindžiančių dokumentų), kurių </a:t>
            </a:r>
            <a:r>
              <a:rPr lang="lt-LT" sz="1700" dirty="0" err="1">
                <a:solidFill>
                  <a:schemeClr val="tx1">
                    <a:lumMod val="65000"/>
                    <a:lumOff val="35000"/>
                  </a:schemeClr>
                </a:solidFill>
                <a:latin typeface="Times New Roman" panose="02020603050405020304" pitchFamily="18" charset="0"/>
                <a:cs typeface="Times New Roman" panose="02020603050405020304" pitchFamily="18" charset="0"/>
              </a:rPr>
              <a:t>parengtumą</a:t>
            </a:r>
            <a:r>
              <a:rPr lang="lt-LT" sz="1700" dirty="0">
                <a:solidFill>
                  <a:schemeClr val="tx1">
                    <a:lumMod val="65000"/>
                    <a:lumOff val="35000"/>
                  </a:schemeClr>
                </a:solidFill>
                <a:latin typeface="Times New Roman" panose="02020603050405020304" pitchFamily="18" charset="0"/>
                <a:cs typeface="Times New Roman" panose="02020603050405020304" pitchFamily="18" charset="0"/>
              </a:rPr>
              <a:t> įtakojo Projekto administravimo komandos administracinių gebėjimų trūkumas (dokumentai parengiami su klaidomis, nevykdoma veiklų įgyvendinimo stebėsena) bei savalaikis įsipareigojimų, numatytų jungtinėje veiklos sutartyje, nevykdymas (pvz. informacijos pateikimas sutartais terminais). </a:t>
            </a:r>
          </a:p>
          <a:p>
            <a:pPr algn="just"/>
            <a:r>
              <a:rPr lang="lt-LT" sz="1700" u="sng" dirty="0">
                <a:solidFill>
                  <a:srgbClr val="92D050"/>
                </a:solidFill>
                <a:latin typeface="Times New Roman" panose="02020603050405020304" pitchFamily="18" charset="0"/>
                <a:cs typeface="Times New Roman" panose="02020603050405020304" pitchFamily="18" charset="0"/>
              </a:rPr>
              <a:t>Rizikos valdymo priemonės: </a:t>
            </a:r>
          </a:p>
          <a:p>
            <a:pPr algn="just"/>
            <a:r>
              <a:rPr lang="lt-LT" sz="1700" dirty="0">
                <a:solidFill>
                  <a:schemeClr val="tx1">
                    <a:lumMod val="65000"/>
                    <a:lumOff val="35000"/>
                  </a:schemeClr>
                </a:solidFill>
                <a:latin typeface="Times New Roman" panose="02020603050405020304" pitchFamily="18" charset="0"/>
                <a:cs typeface="Times New Roman" panose="02020603050405020304" pitchFamily="18" charset="0"/>
              </a:rPr>
              <a:t>Bus organizuojami susitikimai su partneriais po kiekvieno mokėjimo prašymo patvirtinimo, kurių metu aptariama veiklų įgyvendinimo ir mokėjimo prašymo rengimo/tikslinimo eiga bei lėšų nekompensavimo priežastys (jeigu tokių bus). Išanalizavus situaciją parengiamas veiksmų planas, kuris padės pagerinti projekto administravimo kokybę.</a:t>
            </a:r>
          </a:p>
          <a:p>
            <a:pPr algn="just"/>
            <a:r>
              <a:rPr lang="lt-LT" sz="1700" dirty="0">
                <a:solidFill>
                  <a:schemeClr val="tx1">
                    <a:lumMod val="65000"/>
                    <a:lumOff val="35000"/>
                  </a:schemeClr>
                </a:solidFill>
                <a:latin typeface="Times New Roman" panose="02020603050405020304" pitchFamily="18" charset="0"/>
                <a:cs typeface="Times New Roman" panose="02020603050405020304" pitchFamily="18" charset="0"/>
              </a:rPr>
              <a:t>Neatitikimams, susijusiems su projekto administravimo komandos gebėjimų trūkumu, pasikartojus kelis kartus, bus keičiamas projektą administruojantis personalas.</a:t>
            </a:r>
            <a:br>
              <a:rPr lang="lt-LT" sz="1700" dirty="0">
                <a:solidFill>
                  <a:schemeClr val="tx1">
                    <a:lumMod val="65000"/>
                    <a:lumOff val="35000"/>
                  </a:schemeClr>
                </a:solidFill>
                <a:latin typeface="Times New Roman" panose="02020603050405020304" pitchFamily="18" charset="0"/>
                <a:cs typeface="Times New Roman" panose="02020603050405020304" pitchFamily="18" charset="0"/>
              </a:rPr>
            </a:br>
            <a:endParaRPr lang="lt-LT" sz="17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20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D556559-10CA-4CAA-80B5-7F4FCB6B5581}"/>
              </a:ext>
            </a:extLst>
          </p:cNvPr>
          <p:cNvSpPr>
            <a:spLocks noGrp="1"/>
          </p:cNvSpPr>
          <p:nvPr>
            <p:ph type="ctrTitle"/>
          </p:nvPr>
        </p:nvSpPr>
        <p:spPr>
          <a:xfrm>
            <a:off x="971599" y="871459"/>
            <a:ext cx="7200800" cy="792088"/>
          </a:xfrm>
        </p:spPr>
        <p:txBody>
          <a:bodyPr>
            <a:normAutofit/>
          </a:bodyPr>
          <a:lstStyle/>
          <a:p>
            <a:pPr algn="ctr"/>
            <a:r>
              <a:rPr lang="lt-LT" sz="3600" b="1" dirty="0">
                <a:latin typeface="Times New Roman" panose="02020603050405020304" pitchFamily="18" charset="0"/>
                <a:cs typeface="Times New Roman" panose="02020603050405020304" pitchFamily="18" charset="0"/>
              </a:rPr>
              <a:t>VEIKLŲ PAGRINDIMAS</a:t>
            </a:r>
          </a:p>
        </p:txBody>
      </p:sp>
      <p:pic>
        <p:nvPicPr>
          <p:cNvPr id="14" name="Picture 13">
            <a:extLst>
              <a:ext uri="{FF2B5EF4-FFF2-40B4-BE49-F238E27FC236}">
                <a16:creationId xmlns:a16="http://schemas.microsoft.com/office/drawing/2014/main" id="{283DC4FB-A614-4E1C-9ABE-D633D95B5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3563" y="1552568"/>
            <a:ext cx="3996871" cy="4503517"/>
          </a:xfrm>
          <a:prstGeom prst="rect">
            <a:avLst/>
          </a:prstGeom>
        </p:spPr>
      </p:pic>
    </p:spTree>
    <p:extLst>
      <p:ext uri="{BB962C8B-B14F-4D97-AF65-F5344CB8AC3E}">
        <p14:creationId xmlns:p14="http://schemas.microsoft.com/office/powerpoint/2010/main" val="405293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1800" y="824451"/>
            <a:ext cx="8204200" cy="912274"/>
          </a:xfrm>
        </p:spPr>
        <p:txBody>
          <a:bodyPr>
            <a:normAutofit fontScale="90000"/>
          </a:bodyPr>
          <a:lstStyle/>
          <a:p>
            <a:r>
              <a:rPr lang="lt-LT" dirty="0">
                <a:latin typeface="Times New Roman" panose="02020603050405020304" pitchFamily="18" charset="0"/>
                <a:cs typeface="Times New Roman" panose="02020603050405020304" pitchFamily="18" charset="0"/>
              </a:rPr>
              <a:t>NEIŠSAMUS VEIKLOS PAGRINDIMO PAVYZDYS NR. 1</a:t>
            </a:r>
          </a:p>
        </p:txBody>
      </p:sp>
      <p:sp>
        <p:nvSpPr>
          <p:cNvPr id="3" name="Subtitle 2"/>
          <p:cNvSpPr>
            <a:spLocks noGrp="1"/>
          </p:cNvSpPr>
          <p:nvPr>
            <p:ph type="subTitle" idx="1"/>
          </p:nvPr>
        </p:nvSpPr>
        <p:spPr>
          <a:xfrm>
            <a:off x="431799" y="2467777"/>
            <a:ext cx="7812315" cy="3074379"/>
          </a:xfrm>
        </p:spPr>
        <p:txBody>
          <a:bodyPr>
            <a:normAutofit/>
          </a:bodyPr>
          <a:lstStyle/>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Vykdant profesinį orientavimą, projekto dalyviai lankysis įvairiose įstaigose, susitiks su skirtingų profesijų darbuotojais. Imituojant realų darbą kūrybinėse dirbtuvėse, dalyviai išbandys pasirinktą profesiją. Viso dalyvaus 120 asmenų. </a:t>
            </a:r>
          </a:p>
        </p:txBody>
      </p:sp>
    </p:spTree>
    <p:extLst>
      <p:ext uri="{BB962C8B-B14F-4D97-AF65-F5344CB8AC3E}">
        <p14:creationId xmlns:p14="http://schemas.microsoft.com/office/powerpoint/2010/main" val="3080396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31800" y="1881648"/>
            <a:ext cx="8291286" cy="4300909"/>
          </a:xfrm>
        </p:spPr>
        <p:txBody>
          <a:bodyPr>
            <a:normAutofit/>
          </a:bodyPr>
          <a:lstStyle/>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Vykdant profesinį orientavimą, projekto dalyviai lankysis įvairiose įstaigose, susitiks su skirtingų profesijų darbuotojais. Imituojant realų darbą kūrybinėse dirbtuvėse, dalyviai išbandys pasirinktą profesiją. Veikloje dalyviai gaus pavėžėjimo paslaugą ir maitinimą, bus padengiamos mokymo priemonių išlaidos.</a:t>
            </a:r>
          </a:p>
          <a:p>
            <a:pPr algn="just"/>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Viso numatyta 30 grupių po 4 asmenis</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Vienai grupei bus skirta 40 val. (10 susitikimai po 4 val.). Veikloje dalyvaus 120 asmenų, iš viso 1200 val. Veiklą vykdys užimtumo specialistas. </a:t>
            </a:r>
            <a:endParaRPr lang="en-US"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5B62DF4-DDBB-44C8-BDD6-C320C1AA66D2}"/>
              </a:ext>
            </a:extLst>
          </p:cNvPr>
          <p:cNvSpPr txBox="1">
            <a:spLocks/>
          </p:cNvSpPr>
          <p:nvPr/>
        </p:nvSpPr>
        <p:spPr>
          <a:xfrm>
            <a:off x="431800" y="817031"/>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99CC00"/>
                </a:solidFill>
                <a:latin typeface="Times New Roman" panose="02020603050405020304" pitchFamily="18" charset="0"/>
                <a:cs typeface="Times New Roman" panose="02020603050405020304" pitchFamily="18" charset="0"/>
              </a:rPr>
              <a:t>IŠSAMUS VEIKLOS PAGRINDIMO PAVYZDYS NR. 1</a:t>
            </a:r>
          </a:p>
        </p:txBody>
      </p:sp>
    </p:spTree>
    <p:extLst>
      <p:ext uri="{BB962C8B-B14F-4D97-AF65-F5344CB8AC3E}">
        <p14:creationId xmlns:p14="http://schemas.microsoft.com/office/powerpoint/2010/main" val="2199779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a:extLst>
              <a:ext uri="{FF2B5EF4-FFF2-40B4-BE49-F238E27FC236}">
                <a16:creationId xmlns:a16="http://schemas.microsoft.com/office/drawing/2014/main" id="{C848637E-5DAE-43F8-BF3E-2104FC2D5CAB}"/>
              </a:ext>
            </a:extLst>
          </p:cNvPr>
          <p:cNvSpPr txBox="1">
            <a:spLocks/>
          </p:cNvSpPr>
          <p:nvPr/>
        </p:nvSpPr>
        <p:spPr>
          <a:xfrm>
            <a:off x="431799" y="2467777"/>
            <a:ext cx="7812315" cy="3074379"/>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itchFamily="34" charset="0"/>
              <a:buNone/>
              <a:defRPr sz="2200" kern="1200">
                <a:solidFill>
                  <a:schemeClr val="tx1">
                    <a:lumMod val="50000"/>
                    <a:lumOff val="50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Lietuvių kalbos mokymai kitataučiams. Planuojami 40 val. lietuvių kalbos mokymai kitos tautybės asmenims padės lengviau susirasti kvalifikuotą darbą. </a:t>
            </a:r>
          </a:p>
        </p:txBody>
      </p:sp>
      <p:sp>
        <p:nvSpPr>
          <p:cNvPr id="9" name="Title 1">
            <a:extLst>
              <a:ext uri="{FF2B5EF4-FFF2-40B4-BE49-F238E27FC236}">
                <a16:creationId xmlns:a16="http://schemas.microsoft.com/office/drawing/2014/main" id="{FFDEE4F3-FD92-485C-A157-327605801B98}"/>
              </a:ext>
            </a:extLst>
          </p:cNvPr>
          <p:cNvSpPr txBox="1">
            <a:spLocks/>
          </p:cNvSpPr>
          <p:nvPr/>
        </p:nvSpPr>
        <p:spPr>
          <a:xfrm>
            <a:off x="431800" y="817031"/>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latin typeface="Times New Roman" panose="02020603050405020304" pitchFamily="18" charset="0"/>
                <a:cs typeface="Times New Roman" panose="02020603050405020304" pitchFamily="18" charset="0"/>
              </a:rPr>
              <a:t>NEIŠSAMUS VEIKLOS PAGRINDIMO PAVYZDYS NR. 2</a:t>
            </a:r>
          </a:p>
        </p:txBody>
      </p:sp>
    </p:spTree>
    <p:extLst>
      <p:ext uri="{BB962C8B-B14F-4D97-AF65-F5344CB8AC3E}">
        <p14:creationId xmlns:p14="http://schemas.microsoft.com/office/powerpoint/2010/main" val="2588547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431799" y="1881648"/>
            <a:ext cx="8450943" cy="4300909"/>
          </a:xfrm>
        </p:spPr>
        <p:txBody>
          <a:bodyPr>
            <a:normAutofit/>
          </a:bodyPr>
          <a:lstStyle/>
          <a:p>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spcBef>
                <a:spcPts val="0"/>
              </a:spcBef>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Lietuvių kalbos mokymai kitataučiams. Mokymai bus vykdomi pagal projekto vykdytojo paruoštą ir adaptuotą programą, paskelbtą LR Švietimo ir mokslo ministerijos tinklalapyje (atviroje </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inf</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a:t>
            </a:r>
            <a:r>
              <a:rPr lang="lt-LT" sz="2000" dirty="0" err="1">
                <a:solidFill>
                  <a:schemeClr val="tx1">
                    <a:lumMod val="65000"/>
                    <a:lumOff val="35000"/>
                  </a:schemeClr>
                </a:solidFill>
                <a:latin typeface="Times New Roman" panose="02020603050405020304" pitchFamily="18" charset="0"/>
                <a:cs typeface="Times New Roman" panose="02020603050405020304" pitchFamily="18" charset="0"/>
              </a:rPr>
              <a:t>ormavimo</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konsultavimo ir orientavimo sistemoje - AIKOS ).</a:t>
            </a:r>
          </a:p>
          <a:p>
            <a:pPr algn="just">
              <a:spcBef>
                <a:spcPts val="0"/>
              </a:spcBef>
            </a:pP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Planuojami 40 val. lietuvių kalbos mokymai kitataučiams </a:t>
            </a:r>
            <a:r>
              <a:rPr lang="it-IT" sz="2000" b="1" dirty="0">
                <a:solidFill>
                  <a:schemeClr val="tx1">
                    <a:lumMod val="65000"/>
                    <a:lumOff val="35000"/>
                  </a:schemeClr>
                </a:solidFill>
                <a:latin typeface="Times New Roman" panose="02020603050405020304" pitchFamily="18" charset="0"/>
                <a:cs typeface="Times New Roman" panose="02020603050405020304" pitchFamily="18" charset="0"/>
              </a:rPr>
              <a:t>5 grupėms po 10 asmenų.</a:t>
            </a:r>
            <a:r>
              <a:rPr lang="it-IT" sz="20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lt-LT" sz="2000" dirty="0">
                <a:solidFill>
                  <a:schemeClr val="tx1">
                    <a:lumMod val="65000"/>
                    <a:lumOff val="35000"/>
                  </a:schemeClr>
                </a:solidFill>
                <a:latin typeface="Times New Roman" panose="02020603050405020304" pitchFamily="18" charset="0"/>
                <a:cs typeface="Times New Roman" panose="02020603050405020304" pitchFamily="18" charset="0"/>
              </a:rPr>
              <a:t> Lietuvių kalba kitos tautybės asmenims padės lengviau susirasti kvalifikuotą darbą. Veikloje dalyviai gaus maitinimą, bus padengiamos mokymo priemonių išlaidos.</a:t>
            </a:r>
          </a:p>
          <a:p>
            <a:pPr algn="just">
              <a:spcBef>
                <a:spcPts val="0"/>
              </a:spcBef>
            </a:pPr>
            <a:endParaRPr lang="lt-LT" sz="2000"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spcBef>
                <a:spcPts val="0"/>
              </a:spcBef>
            </a:pPr>
            <a:r>
              <a:rPr lang="lt-LT" sz="2000" b="1" dirty="0">
                <a:solidFill>
                  <a:schemeClr val="tx1">
                    <a:lumMod val="65000"/>
                    <a:lumOff val="35000"/>
                  </a:schemeClr>
                </a:solidFill>
                <a:latin typeface="Times New Roman" panose="02020603050405020304" pitchFamily="18" charset="0"/>
                <a:cs typeface="Times New Roman" panose="02020603050405020304" pitchFamily="18" charset="0"/>
              </a:rPr>
              <a:t>Vienos grupės veiklos trukmė 40 val. (20 kartų po 2 val.). Bendra veiklos trukmė 5 gr. x 20 k. x 2 val. = 200 val. Mokymus ves lektorius (x partnerio darbuotojas).</a:t>
            </a:r>
          </a:p>
          <a:p>
            <a:pPr algn="just">
              <a:spcBef>
                <a:spcPts val="0"/>
              </a:spcBef>
            </a:pPr>
            <a:endParaRPr lang="lt-LT" sz="20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a:p>
            <a:pPr algn="just"/>
            <a:endParaRPr lang="lt-LT" sz="1800" b="1" dirty="0">
              <a:solidFill>
                <a:schemeClr val="tx1"/>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5B62DF4-DDBB-44C8-BDD6-C320C1AA66D2}"/>
              </a:ext>
            </a:extLst>
          </p:cNvPr>
          <p:cNvSpPr txBox="1">
            <a:spLocks/>
          </p:cNvSpPr>
          <p:nvPr/>
        </p:nvSpPr>
        <p:spPr>
          <a:xfrm>
            <a:off x="431800" y="817031"/>
            <a:ext cx="7564090" cy="1304688"/>
          </a:xfrm>
          <a:prstGeom prst="rect">
            <a:avLst/>
          </a:prstGeom>
        </p:spPr>
        <p:txBody>
          <a:bodyPr vert="horz" lIns="91440" tIns="45720" rIns="91440" bIns="45720" rtlCol="0" anchor="t" anchorCtr="0">
            <a:noAutofit/>
          </a:bodyPr>
          <a:lstStyle>
            <a:lvl1pPr algn="l" defTabSz="914400" rtl="0" eaLnBrk="1" latinLnBrk="0" hangingPunct="1">
              <a:spcBef>
                <a:spcPct val="0"/>
              </a:spcBef>
              <a:buNone/>
              <a:defRPr sz="3300" b="0" kern="1200">
                <a:solidFill>
                  <a:srgbClr val="990033"/>
                </a:solidFill>
                <a:latin typeface="+mj-lt"/>
                <a:ea typeface="+mj-ea"/>
                <a:cs typeface="+mj-cs"/>
              </a:defRPr>
            </a:lvl1pPr>
          </a:lstStyle>
          <a:p>
            <a:r>
              <a:rPr lang="lt-LT" sz="3000" dirty="0">
                <a:solidFill>
                  <a:srgbClr val="99CC00"/>
                </a:solidFill>
                <a:latin typeface="Times New Roman" panose="02020603050405020304" pitchFamily="18" charset="0"/>
                <a:cs typeface="Times New Roman" panose="02020603050405020304" pitchFamily="18" charset="0"/>
              </a:rPr>
              <a:t>IŠSAMUS VEIKLOS PAGRINDIMO PAVYZDYS NR. 2</a:t>
            </a:r>
          </a:p>
        </p:txBody>
      </p:sp>
    </p:spTree>
    <p:extLst>
      <p:ext uri="{BB962C8B-B14F-4D97-AF65-F5344CB8AC3E}">
        <p14:creationId xmlns:p14="http://schemas.microsoft.com/office/powerpoint/2010/main" val="3135505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68406ED-8DD9-4CEF-A52B-EA7E8E252651}"/>
              </a:ext>
            </a:extLst>
          </p:cNvPr>
          <p:cNvSpPr txBox="1">
            <a:spLocks/>
          </p:cNvSpPr>
          <p:nvPr/>
        </p:nvSpPr>
        <p:spPr>
          <a:xfrm>
            <a:off x="1124000" y="701080"/>
            <a:ext cx="7200800" cy="792088"/>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3300" b="0" kern="1200">
                <a:solidFill>
                  <a:srgbClr val="0070C0"/>
                </a:solidFill>
                <a:latin typeface="+mj-lt"/>
                <a:ea typeface="+mj-ea"/>
                <a:cs typeface="+mj-cs"/>
              </a:defRPr>
            </a:lvl1pPr>
          </a:lstStyle>
          <a:p>
            <a:pPr algn="ctr"/>
            <a:r>
              <a:rPr lang="lt-LT" sz="3600" b="1" dirty="0">
                <a:solidFill>
                  <a:schemeClr val="accent3">
                    <a:lumMod val="60000"/>
                    <a:lumOff val="40000"/>
                  </a:schemeClr>
                </a:solidFill>
                <a:latin typeface="Times New Roman" panose="02020603050405020304" pitchFamily="18" charset="0"/>
                <a:cs typeface="Times New Roman" panose="02020603050405020304" pitchFamily="18" charset="0"/>
              </a:rPr>
              <a:t>IŠLAIDŲ TINKAMUMAS</a:t>
            </a:r>
          </a:p>
        </p:txBody>
      </p:sp>
      <p:pic>
        <p:nvPicPr>
          <p:cNvPr id="10" name="Picture 9">
            <a:extLst>
              <a:ext uri="{FF2B5EF4-FFF2-40B4-BE49-F238E27FC236}">
                <a16:creationId xmlns:a16="http://schemas.microsoft.com/office/drawing/2014/main" id="{04121A44-E521-425D-916A-D638713A3B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3457" y="2188147"/>
            <a:ext cx="4681886" cy="3900596"/>
          </a:xfrm>
          <a:prstGeom prst="rect">
            <a:avLst/>
          </a:prstGeom>
        </p:spPr>
      </p:pic>
    </p:spTree>
    <p:extLst>
      <p:ext uri="{BB962C8B-B14F-4D97-AF65-F5344CB8AC3E}">
        <p14:creationId xmlns:p14="http://schemas.microsoft.com/office/powerpoint/2010/main" val="161387084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13703</TotalTime>
  <Words>1621</Words>
  <Application>Microsoft Office PowerPoint</Application>
  <PresentationFormat>On-screen Show (4:3)</PresentationFormat>
  <Paragraphs>152</Paragraphs>
  <Slides>24</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Times New Roman</vt:lpstr>
      <vt:lpstr>Verdana</vt:lpstr>
      <vt:lpstr>Wingdings</vt:lpstr>
      <vt:lpstr>Office Theme</vt:lpstr>
      <vt:lpstr>PRIEMONĖ „SOCIALINĘ ATSKIRTĮ PATIRIANČIŲ ASMENŲ INTEGRACIJA Į DARBO RINKĄ“ </vt:lpstr>
      <vt:lpstr>NETEISINGAI SUFORMULUOTA  RIZIKA IR JOS VALDYMO PRIEMONĖ</vt:lpstr>
      <vt:lpstr>PowerPoint Presentation</vt:lpstr>
      <vt:lpstr>VEIKLŲ PAGRINDIMAS</vt:lpstr>
      <vt:lpstr>NEIŠSAMUS VEIKLOS PAGRINDIMO PAVYZDYS NR.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IŠLAIDŲ PAGRINDIMO PAVYZDYS NR. 1 </vt:lpstr>
      <vt:lpstr>PowerPoint Presentation</vt:lpstr>
      <vt:lpstr>PowerPoint Presentation</vt:lpstr>
      <vt:lpstr>IŠLAIDŲ PAGRINDIMO PAVYZDYS NR. 2 </vt:lpstr>
      <vt:lpstr>PowerPoint Presentation</vt:lpstr>
      <vt:lpstr>PowerPoint Presentation</vt:lpstr>
      <vt:lpstr>PowerPoint Presentation</vt:lpstr>
      <vt:lpstr>PowerPoint Presentation</vt:lpstr>
      <vt:lpstr>PowerPoint Presentation</vt:lpstr>
      <vt:lpstr>DĖKOJAME UŽ DĖMESĮ</vt:lpstr>
    </vt:vector>
  </TitlesOfParts>
  <Company>ad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vytas</dc:creator>
  <cp:lastModifiedBy>Dainius Čiurinskas</cp:lastModifiedBy>
  <cp:revision>1126</cp:revision>
  <cp:lastPrinted>2016-06-15T13:31:58Z</cp:lastPrinted>
  <dcterms:created xsi:type="dcterms:W3CDTF">2012-05-24T12:15:02Z</dcterms:created>
  <dcterms:modified xsi:type="dcterms:W3CDTF">2017-10-11T06:27:50Z</dcterms:modified>
</cp:coreProperties>
</file>