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9" r:id="rId6"/>
    <p:sldId id="260" r:id="rId7"/>
    <p:sldId id="262" r:id="rId8"/>
    <p:sldId id="263" r:id="rId9"/>
    <p:sldId id="265" r:id="rId10"/>
    <p:sldId id="264"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99CC00"/>
    <a:srgbClr val="FF6600"/>
    <a:srgbClr val="C60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9323" autoAdjust="0"/>
  </p:normalViewPr>
  <p:slideViewPr>
    <p:cSldViewPr snapToGrid="0">
      <p:cViewPr varScale="1">
        <p:scale>
          <a:sx n="90" d="100"/>
          <a:sy n="90" d="100"/>
        </p:scale>
        <p:origin x="22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F1854-0EBB-400F-AB62-112C8CE56935}" type="datetimeFigureOut">
              <a:rPr lang="lt-LT" smtClean="0"/>
              <a:t>2017-10-11</a:t>
            </a:fld>
            <a:endParaRPr lang="lt-L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E6EA59-E4F2-4DEC-A8E9-1A69910A4062}" type="slidenum">
              <a:rPr lang="lt-LT" smtClean="0"/>
              <a:t>‹#›</a:t>
            </a:fld>
            <a:endParaRPr lang="lt-LT"/>
          </a:p>
        </p:txBody>
      </p:sp>
    </p:spTree>
    <p:extLst>
      <p:ext uri="{BB962C8B-B14F-4D97-AF65-F5344CB8AC3E}">
        <p14:creationId xmlns:p14="http://schemas.microsoft.com/office/powerpoint/2010/main" val="2591206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b="0" i="0" u="none" strike="noStrike" kern="1200" baseline="0" dirty="0">
                <a:solidFill>
                  <a:schemeClr val="tx1"/>
                </a:solidFill>
                <a:latin typeface="+mn-lt"/>
                <a:ea typeface="+mn-ea"/>
                <a:cs typeface="+mn-cs"/>
              </a:rPr>
              <a:t>Siekiant, kad ES vidaus rinka nebūtų iškraipoma ir būtų užtikrintas šalių ūkio, atskirų įmonių, viešųjų išteklių panaudojimo efektyvumas.</a:t>
            </a:r>
          </a:p>
          <a:p>
            <a:r>
              <a:rPr lang="lt-LT" sz="1200" b="0" i="0" u="none" strike="noStrike" kern="1200" baseline="0" dirty="0">
                <a:solidFill>
                  <a:schemeClr val="tx1"/>
                </a:solidFill>
                <a:latin typeface="+mn-lt"/>
                <a:ea typeface="+mn-ea"/>
                <a:cs typeface="+mn-cs"/>
              </a:rPr>
              <a:t>Sutarties 107 straipsnio 1 dalyje valstybės pagalba apibrėžiama kaip valstybės narės arba iš jos valstybinių išteklių bet kokia forma suteikta pagalba, kuri, palaikydama tam tikras įmones arba tam tikrų prekių gamybą, iškraipo konkurenciją arba gali ją iškraipyti ir daro įtaką valstybių narių tarpusavio prekybai. </a:t>
            </a:r>
          </a:p>
          <a:p>
            <a:endParaRPr lang="lt-LT" dirty="0"/>
          </a:p>
        </p:txBody>
      </p:sp>
      <p:sp>
        <p:nvSpPr>
          <p:cNvPr id="4" name="Slide Number Placeholder 3"/>
          <p:cNvSpPr>
            <a:spLocks noGrp="1"/>
          </p:cNvSpPr>
          <p:nvPr>
            <p:ph type="sldNum" sz="quarter" idx="10"/>
          </p:nvPr>
        </p:nvSpPr>
        <p:spPr/>
        <p:txBody>
          <a:bodyPr/>
          <a:lstStyle/>
          <a:p>
            <a:fld id="{E3E6EA59-E4F2-4DEC-A8E9-1A69910A4062}" type="slidenum">
              <a:rPr lang="lt-LT" smtClean="0"/>
              <a:t>2</a:t>
            </a:fld>
            <a:endParaRPr lang="lt-LT"/>
          </a:p>
        </p:txBody>
      </p:sp>
    </p:spTree>
    <p:extLst>
      <p:ext uri="{BB962C8B-B14F-4D97-AF65-F5344CB8AC3E}">
        <p14:creationId xmlns:p14="http://schemas.microsoft.com/office/powerpoint/2010/main" val="2549798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3E6EA59-E4F2-4DEC-A8E9-1A69910A4062}" type="slidenum">
              <a:rPr lang="lt-LT" smtClean="0"/>
              <a:t>4</a:t>
            </a:fld>
            <a:endParaRPr lang="lt-LT"/>
          </a:p>
        </p:txBody>
      </p:sp>
    </p:spTree>
    <p:extLst>
      <p:ext uri="{BB962C8B-B14F-4D97-AF65-F5344CB8AC3E}">
        <p14:creationId xmlns:p14="http://schemas.microsoft.com/office/powerpoint/2010/main" val="414962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E3E6EA59-E4F2-4DEC-A8E9-1A69910A4062}" type="slidenum">
              <a:rPr lang="lt-LT" smtClean="0"/>
              <a:t>5</a:t>
            </a:fld>
            <a:endParaRPr lang="lt-LT"/>
          </a:p>
        </p:txBody>
      </p:sp>
    </p:spTree>
    <p:extLst>
      <p:ext uri="{BB962C8B-B14F-4D97-AF65-F5344CB8AC3E}">
        <p14:creationId xmlns:p14="http://schemas.microsoft.com/office/powerpoint/2010/main" val="3177883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E3E6EA59-E4F2-4DEC-A8E9-1A69910A4062}" type="slidenum">
              <a:rPr lang="lt-LT" smtClean="0"/>
              <a:t>6</a:t>
            </a:fld>
            <a:endParaRPr lang="lt-LT"/>
          </a:p>
        </p:txBody>
      </p:sp>
    </p:spTree>
    <p:extLst>
      <p:ext uri="{BB962C8B-B14F-4D97-AF65-F5344CB8AC3E}">
        <p14:creationId xmlns:p14="http://schemas.microsoft.com/office/powerpoint/2010/main" val="1681388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E3E6EA59-E4F2-4DEC-A8E9-1A69910A4062}" type="slidenum">
              <a:rPr lang="lt-LT" smtClean="0"/>
              <a:t>7</a:t>
            </a:fld>
            <a:endParaRPr lang="lt-LT"/>
          </a:p>
        </p:txBody>
      </p:sp>
    </p:spTree>
    <p:extLst>
      <p:ext uri="{BB962C8B-B14F-4D97-AF65-F5344CB8AC3E}">
        <p14:creationId xmlns:p14="http://schemas.microsoft.com/office/powerpoint/2010/main" val="3447477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E3E6EA59-E4F2-4DEC-A8E9-1A69910A4062}" type="slidenum">
              <a:rPr lang="lt-LT" smtClean="0"/>
              <a:t>8</a:t>
            </a:fld>
            <a:endParaRPr lang="lt-LT"/>
          </a:p>
        </p:txBody>
      </p:sp>
    </p:spTree>
    <p:extLst>
      <p:ext uri="{BB962C8B-B14F-4D97-AF65-F5344CB8AC3E}">
        <p14:creationId xmlns:p14="http://schemas.microsoft.com/office/powerpoint/2010/main" val="1439469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2" name="Title 1"/>
          <p:cNvSpPr>
            <a:spLocks noGrp="1"/>
          </p:cNvSpPr>
          <p:nvPr>
            <p:ph type="ctrTitle" hasCustomPrompt="1"/>
          </p:nvPr>
        </p:nvSpPr>
        <p:spPr>
          <a:xfrm>
            <a:off x="1691680" y="1628800"/>
            <a:ext cx="6480720" cy="1224136"/>
          </a:xfrm>
        </p:spPr>
        <p:txBody>
          <a:bodyPr anchor="t" anchorCtr="0">
            <a:normAutofit/>
          </a:bodyPr>
          <a:lstStyle>
            <a:lvl1pPr algn="l">
              <a:defRPr sz="3600" b="0">
                <a:solidFill>
                  <a:schemeClr val="tx1">
                    <a:lumMod val="50000"/>
                    <a:lumOff val="50000"/>
                  </a:schemeClr>
                </a:solidFill>
              </a:defRPr>
            </a:lvl1pPr>
          </a:lstStyle>
          <a:p>
            <a:r>
              <a:rPr lang="en-US" dirty="0" err="1"/>
              <a:t>Pavadinimas_A</a:t>
            </a:r>
            <a:endParaRPr lang="en-US" dirty="0"/>
          </a:p>
        </p:txBody>
      </p:sp>
      <p:sp>
        <p:nvSpPr>
          <p:cNvPr id="3" name="Subtitle 2"/>
          <p:cNvSpPr>
            <a:spLocks noGrp="1"/>
          </p:cNvSpPr>
          <p:nvPr>
            <p:ph type="subTitle" idx="1" hasCustomPrompt="1"/>
          </p:nvPr>
        </p:nvSpPr>
        <p:spPr>
          <a:xfrm>
            <a:off x="1691680" y="3068960"/>
            <a:ext cx="6480720" cy="2952328"/>
          </a:xfrm>
        </p:spPr>
        <p:txBody>
          <a:bodyPr>
            <a:normAutofit/>
          </a:bodyPr>
          <a:lstStyle>
            <a:lvl1pPr marL="0" indent="0" algn="l">
              <a:buNone/>
              <a:defRPr sz="2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Pavadinimas_B</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2"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990033"/>
                </a:solidFill>
              </a:defRPr>
            </a:lvl1pPr>
          </a:lstStyle>
          <a:p>
            <a:r>
              <a:rPr lang="en-US" dirty="0" err="1"/>
              <a:t>Pavadinimas_A</a:t>
            </a:r>
            <a:endParaRPr lang="en-US" dirty="0"/>
          </a:p>
        </p:txBody>
      </p:sp>
      <p:sp>
        <p:nvSpPr>
          <p:cNvPr id="3"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0070C0"/>
                </a:solidFill>
              </a:defRPr>
            </a:lvl1pPr>
          </a:lstStyle>
          <a:p>
            <a:r>
              <a:rPr lang="en-US" dirty="0" err="1"/>
              <a:t>Pavadinimas_A</a:t>
            </a:r>
            <a:endParaRPr lang="en-US" dirty="0"/>
          </a:p>
        </p:txBody>
      </p:sp>
      <p:sp>
        <p:nvSpPr>
          <p:cNvPr id="9"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6342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FF6600"/>
                </a:solidFill>
              </a:defRPr>
            </a:lvl1pPr>
          </a:lstStyle>
          <a:p>
            <a:r>
              <a:rPr lang="en-US" dirty="0" err="1"/>
              <a:t>Pavadinimas_A</a:t>
            </a:r>
            <a:endParaRPr lang="en-US" dirty="0"/>
          </a:p>
        </p:txBody>
      </p:sp>
      <p:sp>
        <p:nvSpPr>
          <p:cNvPr id="8"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70718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99CC00"/>
                </a:solidFill>
              </a:defRPr>
            </a:lvl1pPr>
          </a:lstStyle>
          <a:p>
            <a:r>
              <a:rPr lang="en-US" dirty="0" err="1"/>
              <a:t>Pavadinimas_A</a:t>
            </a:r>
            <a:endParaRPr lang="en-US" dirty="0"/>
          </a:p>
        </p:txBody>
      </p:sp>
      <p:sp>
        <p:nvSpPr>
          <p:cNvPr id="8"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171711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1331640" y="2662552"/>
            <a:ext cx="6480720" cy="1224136"/>
          </a:xfrm>
        </p:spPr>
        <p:txBody>
          <a:bodyPr anchor="t" anchorCtr="0">
            <a:normAutofit/>
          </a:bodyPr>
          <a:lstStyle>
            <a:lvl1pPr algn="ctr">
              <a:defRPr sz="3600" b="0" baseline="0">
                <a:solidFill>
                  <a:schemeClr val="tx1">
                    <a:lumMod val="50000"/>
                    <a:lumOff val="50000"/>
                  </a:schemeClr>
                </a:solidFill>
              </a:defRPr>
            </a:lvl1pPr>
          </a:lstStyle>
          <a:p>
            <a:r>
              <a:rPr lang="en-US" dirty="0"/>
              <a:t>A</a:t>
            </a:r>
            <a:r>
              <a:rPr lang="lt-LT" dirty="0"/>
              <a:t>ČIŪ UŽ DĖMESĮ</a:t>
            </a:r>
            <a:endParaRPr lang="en-US" dirty="0"/>
          </a:p>
        </p:txBody>
      </p:sp>
    </p:spTree>
    <p:extLst>
      <p:ext uri="{BB962C8B-B14F-4D97-AF65-F5344CB8AC3E}">
        <p14:creationId xmlns:p14="http://schemas.microsoft.com/office/powerpoint/2010/main" val="17134718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E9E60-6CCB-4EBF-B740-DA5DB168C914}" type="datetimeFigureOut">
              <a:rPr lang="en-US" smtClean="0"/>
              <a:pPr/>
              <a:t>10/11/2017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42790-0E8A-4B1C-B4D8-9F57B0AC97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1333" y="1832476"/>
            <a:ext cx="7238387" cy="1781920"/>
          </a:xfrm>
        </p:spPr>
        <p:txBody>
          <a:bodyPr>
            <a:normAutofit fontScale="90000"/>
          </a:bodyPr>
          <a:lstStyle/>
          <a:p>
            <a:pPr algn="ctr"/>
            <a:r>
              <a:rPr lang="lt-LT" sz="2800" i="1" dirty="0">
                <a:solidFill>
                  <a:schemeClr val="tx1">
                    <a:lumMod val="65000"/>
                    <a:lumOff val="35000"/>
                  </a:schemeClr>
                </a:solidFill>
              </a:rPr>
              <a:t>De </a:t>
            </a:r>
            <a:r>
              <a:rPr lang="lt-LT" sz="2800" i="1" dirty="0" err="1">
                <a:solidFill>
                  <a:schemeClr val="tx1">
                    <a:lumMod val="65000"/>
                    <a:lumOff val="35000"/>
                  </a:schemeClr>
                </a:solidFill>
              </a:rPr>
              <a:t>minimis</a:t>
            </a:r>
            <a:r>
              <a:rPr lang="lt-LT" sz="2800" i="1" dirty="0">
                <a:solidFill>
                  <a:schemeClr val="tx1">
                    <a:lumMod val="65000"/>
                    <a:lumOff val="35000"/>
                  </a:schemeClr>
                </a:solidFill>
              </a:rPr>
              <a:t> </a:t>
            </a:r>
            <a:r>
              <a:rPr lang="lt-LT" sz="2800" dirty="0">
                <a:solidFill>
                  <a:schemeClr val="tx1">
                    <a:lumMod val="65000"/>
                    <a:lumOff val="35000"/>
                  </a:schemeClr>
                </a:solidFill>
              </a:rPr>
              <a:t>pagalba priemonės </a:t>
            </a:r>
            <a:br>
              <a:rPr lang="lt-LT" sz="2800" dirty="0">
                <a:solidFill>
                  <a:schemeClr val="tx1">
                    <a:lumMod val="65000"/>
                    <a:lumOff val="35000"/>
                  </a:schemeClr>
                </a:solidFill>
              </a:rPr>
            </a:br>
            <a:r>
              <a:rPr lang="lt-LT" sz="2800" dirty="0">
                <a:solidFill>
                  <a:schemeClr val="tx1">
                    <a:lumMod val="65000"/>
                    <a:lumOff val="35000"/>
                  </a:schemeClr>
                </a:solidFill>
              </a:rPr>
              <a:t>Nr. 08.3.1-ESFA-K-413 „Socialinę atskirtį patiriančių asmenų integracija į darbo rinką“ finansuojamuose projektuose</a:t>
            </a:r>
            <a:endParaRPr lang="en-US" sz="2800" dirty="0">
              <a:solidFill>
                <a:schemeClr val="tx1">
                  <a:lumMod val="65000"/>
                  <a:lumOff val="35000"/>
                </a:schemeClr>
              </a:solidFill>
            </a:endParaRPr>
          </a:p>
        </p:txBody>
      </p:sp>
      <p:sp>
        <p:nvSpPr>
          <p:cNvPr id="3" name="Subtitle 2"/>
          <p:cNvSpPr>
            <a:spLocks noGrp="1"/>
          </p:cNvSpPr>
          <p:nvPr>
            <p:ph type="subTitle" idx="1"/>
          </p:nvPr>
        </p:nvSpPr>
        <p:spPr>
          <a:xfrm>
            <a:off x="1161334" y="3926893"/>
            <a:ext cx="5404057" cy="900288"/>
          </a:xfrm>
        </p:spPr>
        <p:txBody>
          <a:bodyPr>
            <a:normAutofit/>
          </a:bodyPr>
          <a:lstStyle/>
          <a:p>
            <a:r>
              <a:rPr lang="lt-LT" sz="1800" dirty="0">
                <a:solidFill>
                  <a:schemeClr val="tx1">
                    <a:lumMod val="65000"/>
                    <a:lumOff val="35000"/>
                  </a:schemeClr>
                </a:solidFill>
              </a:rPr>
              <a:t>Viktorija Krutulytė</a:t>
            </a:r>
          </a:p>
          <a:p>
            <a:r>
              <a:rPr lang="lt-LT" sz="1800" dirty="0">
                <a:solidFill>
                  <a:schemeClr val="tx1">
                    <a:lumMod val="65000"/>
                    <a:lumOff val="35000"/>
                  </a:schemeClr>
                </a:solidFill>
              </a:rPr>
              <a:t>Europos socialinio fondo agentūra</a:t>
            </a:r>
            <a:endParaRPr lang="en-US" sz="1800" dirty="0">
              <a:solidFill>
                <a:schemeClr val="tx1">
                  <a:lumMod val="65000"/>
                  <a:lumOff val="35000"/>
                </a:schemeClr>
              </a:solidFill>
            </a:endParaRPr>
          </a:p>
        </p:txBody>
      </p:sp>
      <p:sp>
        <p:nvSpPr>
          <p:cNvPr id="7" name="Rectangle 6"/>
          <p:cNvSpPr/>
          <p:nvPr/>
        </p:nvSpPr>
        <p:spPr>
          <a:xfrm>
            <a:off x="953312" y="2184295"/>
            <a:ext cx="45719" cy="1078283"/>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48027" y="3894832"/>
            <a:ext cx="45719" cy="816157"/>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lt-LT" dirty="0"/>
              <a:t>Kas yra valstybės</a:t>
            </a:r>
            <a:r>
              <a:rPr lang="lt-LT" i="1" dirty="0"/>
              <a:t> </a:t>
            </a:r>
            <a:r>
              <a:rPr lang="lt-LT" dirty="0"/>
              <a:t>pagalba?</a:t>
            </a:r>
            <a:endParaRPr lang="en-US" dirty="0"/>
          </a:p>
        </p:txBody>
      </p:sp>
      <p:sp>
        <p:nvSpPr>
          <p:cNvPr id="6" name="Rectangle 5"/>
          <p:cNvSpPr/>
          <p:nvPr/>
        </p:nvSpPr>
        <p:spPr>
          <a:xfrm>
            <a:off x="827584" y="620792"/>
            <a:ext cx="45719" cy="468000"/>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854335127"/>
              </p:ext>
            </p:extLst>
          </p:nvPr>
        </p:nvGraphicFramePr>
        <p:xfrm>
          <a:off x="819790" y="1694462"/>
          <a:ext cx="7176120" cy="3779520"/>
        </p:xfrm>
        <a:graphic>
          <a:graphicData uri="http://schemas.openxmlformats.org/drawingml/2006/table">
            <a:tbl>
              <a:tblPr firstRow="1" bandRow="1">
                <a:tableStyleId>{5C22544A-7EE6-4342-B048-85BDC9FD1C3A}</a:tableStyleId>
              </a:tblPr>
              <a:tblGrid>
                <a:gridCol w="1794030">
                  <a:extLst>
                    <a:ext uri="{9D8B030D-6E8A-4147-A177-3AD203B41FA5}">
                      <a16:colId xmlns:a16="http://schemas.microsoft.com/office/drawing/2014/main" val="20000"/>
                    </a:ext>
                  </a:extLst>
                </a:gridCol>
                <a:gridCol w="1794030">
                  <a:extLst>
                    <a:ext uri="{9D8B030D-6E8A-4147-A177-3AD203B41FA5}">
                      <a16:colId xmlns:a16="http://schemas.microsoft.com/office/drawing/2014/main" val="20001"/>
                    </a:ext>
                  </a:extLst>
                </a:gridCol>
                <a:gridCol w="1680356">
                  <a:extLst>
                    <a:ext uri="{9D8B030D-6E8A-4147-A177-3AD203B41FA5}">
                      <a16:colId xmlns:a16="http://schemas.microsoft.com/office/drawing/2014/main" val="20002"/>
                    </a:ext>
                  </a:extLst>
                </a:gridCol>
                <a:gridCol w="1907704">
                  <a:extLst>
                    <a:ext uri="{9D8B030D-6E8A-4147-A177-3AD203B41FA5}">
                      <a16:colId xmlns:a16="http://schemas.microsoft.com/office/drawing/2014/main" val="20003"/>
                    </a:ext>
                  </a:extLst>
                </a:gridCol>
              </a:tblGrid>
              <a:tr h="370840">
                <a:tc>
                  <a:txBody>
                    <a:bodyPr/>
                    <a:lstStyle/>
                    <a:p>
                      <a:r>
                        <a:rPr lang="lt-LT" sz="1600" b="0" dirty="0">
                          <a:solidFill>
                            <a:schemeClr val="tx1"/>
                          </a:solidFill>
                        </a:rPr>
                        <a:t>Įmonė (ūkio subjektas)</a:t>
                      </a:r>
                      <a:endParaRPr lang="en-US" sz="1600" b="0" dirty="0">
                        <a:solidFill>
                          <a:schemeClr val="tx1"/>
                        </a:solidFill>
                      </a:endParaRPr>
                    </a:p>
                  </a:txBody>
                  <a:tcPr/>
                </a:tc>
                <a:tc>
                  <a:txBody>
                    <a:bodyPr/>
                    <a:lstStyle/>
                    <a:p>
                      <a:r>
                        <a:rPr lang="lt-LT" sz="1600" b="0" dirty="0">
                          <a:solidFill>
                            <a:schemeClr val="tx1"/>
                          </a:solidFill>
                        </a:rPr>
                        <a:t>Pranašumas (ekonominė nauda)</a:t>
                      </a:r>
                      <a:endParaRPr lang="en-US" sz="1600" b="0" dirty="0">
                        <a:solidFill>
                          <a:schemeClr val="tx1"/>
                        </a:solidFill>
                      </a:endParaRPr>
                    </a:p>
                  </a:txBody>
                  <a:tcPr/>
                </a:tc>
                <a:tc>
                  <a:txBody>
                    <a:bodyPr/>
                    <a:lstStyle/>
                    <a:p>
                      <a:r>
                        <a:rPr lang="lt-LT" sz="1600" b="0" dirty="0" err="1">
                          <a:solidFill>
                            <a:schemeClr val="tx1"/>
                          </a:solidFill>
                        </a:rPr>
                        <a:t>Selektyvumas</a:t>
                      </a:r>
                      <a:endParaRPr lang="en-US" sz="1600" b="0" dirty="0">
                        <a:solidFill>
                          <a:schemeClr val="tx1"/>
                        </a:solidFill>
                      </a:endParaRPr>
                    </a:p>
                  </a:txBody>
                  <a:tcPr/>
                </a:tc>
                <a:tc>
                  <a:txBody>
                    <a:bodyPr/>
                    <a:lstStyle/>
                    <a:p>
                      <a:r>
                        <a:rPr lang="lt-LT" sz="1600" b="0" dirty="0">
                          <a:solidFill>
                            <a:schemeClr val="tx1"/>
                          </a:solidFill>
                        </a:rPr>
                        <a:t>Poveikis prekybai ir konkurencijai</a:t>
                      </a:r>
                      <a:endParaRPr lang="en-US" sz="1600" b="0" dirty="0">
                        <a:solidFill>
                          <a:schemeClr val="tx1"/>
                        </a:solidFill>
                      </a:endParaRPr>
                    </a:p>
                  </a:txBody>
                  <a:tcPr/>
                </a:tc>
                <a:extLst>
                  <a:ext uri="{0D108BD9-81ED-4DB2-BD59-A6C34878D82A}">
                    <a16:rowId xmlns:a16="http://schemas.microsoft.com/office/drawing/2014/main" val="10000"/>
                  </a:ext>
                </a:extLst>
              </a:tr>
              <a:tr h="370840">
                <a:tc>
                  <a:txBody>
                    <a:bodyPr/>
                    <a:lstStyle/>
                    <a:p>
                      <a:r>
                        <a:rPr lang="lt-LT" sz="1600" dirty="0"/>
                        <a:t>Nesvarbi teisinė forma</a:t>
                      </a:r>
                      <a:endParaRPr lang="en-US" sz="1600" dirty="0"/>
                    </a:p>
                  </a:txBody>
                  <a:tcPr/>
                </a:tc>
                <a:tc>
                  <a:txBody>
                    <a:bodyPr/>
                    <a:lstStyle/>
                    <a:p>
                      <a:r>
                        <a:rPr lang="lt-LT" sz="1600" dirty="0"/>
                        <a:t>Daugiau lėšų arba mažiau išlaidų</a:t>
                      </a:r>
                      <a:endParaRPr lang="en-US" sz="1600" dirty="0"/>
                    </a:p>
                  </a:txBody>
                  <a:tcPr/>
                </a:tc>
                <a:tc>
                  <a:txBody>
                    <a:bodyPr/>
                    <a:lstStyle/>
                    <a:p>
                      <a:r>
                        <a:rPr lang="lt-LT" sz="1600" dirty="0"/>
                        <a:t>Tam tikri sektoriai</a:t>
                      </a:r>
                      <a:endParaRPr lang="en-US" sz="1600" dirty="0"/>
                    </a:p>
                  </a:txBody>
                  <a:tcPr/>
                </a:tc>
                <a:tc>
                  <a:txBody>
                    <a:bodyPr/>
                    <a:lstStyle/>
                    <a:p>
                      <a:r>
                        <a:rPr lang="lt-LT" sz="1600" dirty="0"/>
                        <a:t>Pagerėja ūkio subjekto padėtis</a:t>
                      </a:r>
                      <a:endParaRPr lang="en-US" sz="1600" dirty="0"/>
                    </a:p>
                  </a:txBody>
                  <a:tcPr/>
                </a:tc>
                <a:extLst>
                  <a:ext uri="{0D108BD9-81ED-4DB2-BD59-A6C34878D82A}">
                    <a16:rowId xmlns:a16="http://schemas.microsoft.com/office/drawing/2014/main" val="10001"/>
                  </a:ext>
                </a:extLst>
              </a:tr>
              <a:tr h="370840">
                <a:tc>
                  <a:txBody>
                    <a:bodyPr/>
                    <a:lstStyle/>
                    <a:p>
                      <a:r>
                        <a:rPr lang="lt-LT" sz="1600" dirty="0"/>
                        <a:t>Nesvarbus finansavimo būdas</a:t>
                      </a:r>
                      <a:endParaRPr lang="en-US" sz="1600" dirty="0"/>
                    </a:p>
                  </a:txBody>
                  <a:tcPr/>
                </a:tc>
                <a:tc>
                  <a:txBody>
                    <a:bodyPr/>
                    <a:lstStyle/>
                    <a:p>
                      <a:r>
                        <a:rPr lang="lt-LT" sz="1600" dirty="0"/>
                        <a:t>Neatsirastų įprastomis rinkos sąlygomis</a:t>
                      </a:r>
                      <a:endParaRPr lang="en-US" sz="1600" dirty="0"/>
                    </a:p>
                  </a:txBody>
                  <a:tcPr/>
                </a:tc>
                <a:tc>
                  <a:txBody>
                    <a:bodyPr/>
                    <a:lstStyle/>
                    <a:p>
                      <a:r>
                        <a:rPr lang="lt-LT" sz="1600" dirty="0"/>
                        <a:t>Tam tikri ūkio subjektai</a:t>
                      </a:r>
                      <a:endParaRPr lang="en-US" sz="1600" dirty="0"/>
                    </a:p>
                  </a:txBody>
                  <a:tcPr/>
                </a:tc>
                <a:tc>
                  <a:txBody>
                    <a:bodyPr/>
                    <a:lstStyle/>
                    <a:p>
                      <a:r>
                        <a:rPr lang="lt-LT" sz="1600" dirty="0"/>
                        <a:t>Liberalizuotame sektoriuje</a:t>
                      </a:r>
                      <a:endParaRPr lang="en-US" sz="1600" dirty="0"/>
                    </a:p>
                  </a:txBody>
                  <a:tcPr/>
                </a:tc>
                <a:extLst>
                  <a:ext uri="{0D108BD9-81ED-4DB2-BD59-A6C34878D82A}">
                    <a16:rowId xmlns:a16="http://schemas.microsoft.com/office/drawing/2014/main" val="10002"/>
                  </a:ext>
                </a:extLst>
              </a:tr>
              <a:tr h="915647">
                <a:tc>
                  <a:txBody>
                    <a:bodyPr/>
                    <a:lstStyle/>
                    <a:p>
                      <a:r>
                        <a:rPr lang="lt-LT" sz="1600" dirty="0"/>
                        <a:t>Nesvarbu, ar siekia pelno</a:t>
                      </a:r>
                      <a:endParaRPr lang="en-US" sz="1600" dirty="0"/>
                    </a:p>
                  </a:txBody>
                  <a:tcPr/>
                </a:tc>
                <a:tc>
                  <a:txBody>
                    <a:bodyPr/>
                    <a:lstStyle/>
                    <a:p>
                      <a:r>
                        <a:rPr lang="lt-LT" sz="1600" dirty="0"/>
                        <a:t>Kitų ūkio subjektų padėtis nesvarbi</a:t>
                      </a:r>
                      <a:endParaRPr lang="en-US" sz="1600" dirty="0"/>
                    </a:p>
                  </a:txBody>
                  <a:tcPr/>
                </a:tc>
                <a:tc>
                  <a:txBody>
                    <a:bodyPr/>
                    <a:lstStyle/>
                    <a:p>
                      <a:r>
                        <a:rPr lang="lt-LT" sz="1600" dirty="0"/>
                        <a:t>Tam tikra teritorija</a:t>
                      </a:r>
                      <a:endParaRPr lang="en-US" sz="1600" dirty="0"/>
                    </a:p>
                  </a:txBody>
                  <a:tcPr/>
                </a:tc>
                <a:tc>
                  <a:txBody>
                    <a:bodyPr/>
                    <a:lstStyle/>
                    <a:p>
                      <a:r>
                        <a:rPr lang="lt-LT" sz="1600" dirty="0"/>
                        <a:t>Ne vien hipotetinis poveikis</a:t>
                      </a:r>
                      <a:endParaRPr lang="en-US"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537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lt-LT" dirty="0"/>
              <a:t>Kas yra </a:t>
            </a:r>
            <a:r>
              <a:rPr lang="lt-LT" i="1" dirty="0" err="1"/>
              <a:t>de</a:t>
            </a:r>
            <a:r>
              <a:rPr lang="lt-LT" i="1" dirty="0"/>
              <a:t> </a:t>
            </a:r>
            <a:r>
              <a:rPr lang="lt-LT" i="1" dirty="0" err="1"/>
              <a:t>minimis</a:t>
            </a:r>
            <a:r>
              <a:rPr lang="lt-LT" i="1" dirty="0"/>
              <a:t> </a:t>
            </a:r>
            <a:r>
              <a:rPr lang="lt-LT" dirty="0"/>
              <a:t>pagalba?</a:t>
            </a:r>
            <a:endParaRPr lang="en-US" dirty="0"/>
          </a:p>
        </p:txBody>
      </p:sp>
      <p:sp>
        <p:nvSpPr>
          <p:cNvPr id="5" name="Subtitle 4"/>
          <p:cNvSpPr>
            <a:spLocks noGrp="1"/>
          </p:cNvSpPr>
          <p:nvPr>
            <p:ph type="subTitle" idx="1"/>
          </p:nvPr>
        </p:nvSpPr>
        <p:spPr>
          <a:xfrm>
            <a:off x="971600" y="1556792"/>
            <a:ext cx="7200800" cy="3432897"/>
          </a:xfrm>
        </p:spPr>
        <p:txBody>
          <a:bodyPr>
            <a:normAutofit/>
          </a:bodyPr>
          <a:lstStyle/>
          <a:p>
            <a:r>
              <a:rPr lang="lt-LT" i="1" dirty="0" err="1">
                <a:cs typeface="Times New Roman" pitchFamily="18" charset="0"/>
              </a:rPr>
              <a:t>De</a:t>
            </a:r>
            <a:r>
              <a:rPr lang="lt-LT" i="1" dirty="0">
                <a:cs typeface="Times New Roman" pitchFamily="18" charset="0"/>
              </a:rPr>
              <a:t> </a:t>
            </a:r>
            <a:r>
              <a:rPr lang="lt-LT" i="1" dirty="0" err="1">
                <a:cs typeface="Times New Roman" pitchFamily="18" charset="0"/>
              </a:rPr>
              <a:t>minimis</a:t>
            </a:r>
            <a:r>
              <a:rPr lang="lt-LT" dirty="0">
                <a:cs typeface="Times New Roman" pitchFamily="18" charset="0"/>
              </a:rPr>
              <a:t> dydžio neviršijanti pagalba nedaro reikšmingo poveikio prekybai tarp valstybių narių ir (arba) nežymiai iškraipo konkurenciją.</a:t>
            </a:r>
          </a:p>
          <a:p>
            <a:endParaRPr lang="lt-LT" dirty="0">
              <a:cs typeface="Times New Roman" pitchFamily="18" charset="0"/>
            </a:endParaRPr>
          </a:p>
          <a:p>
            <a:pPr algn="just">
              <a:defRPr/>
            </a:pPr>
            <a:r>
              <a:rPr lang="lt-LT" dirty="0">
                <a:cs typeface="Times New Roman" pitchFamily="18" charset="0"/>
              </a:rPr>
              <a:t>Teisinis pagrindas: 2013-12-18 Komisijos Reglamentas (ES) Nr. 1407/2013</a:t>
            </a:r>
            <a:r>
              <a:rPr lang="lt-LT" b="1" dirty="0">
                <a:cs typeface="Times New Roman" pitchFamily="18" charset="0"/>
              </a:rPr>
              <a:t> </a:t>
            </a:r>
            <a:r>
              <a:rPr lang="lt-LT" dirty="0">
                <a:cs typeface="Times New Roman" pitchFamily="18" charset="0"/>
              </a:rPr>
              <a:t>dėl Sutarties dėl Europos Sąjungos veikimo 107 ir 108 straipsnių taikymo </a:t>
            </a:r>
            <a:r>
              <a:rPr lang="lt-LT" i="1" dirty="0" err="1">
                <a:cs typeface="Times New Roman" pitchFamily="18" charset="0"/>
              </a:rPr>
              <a:t>de</a:t>
            </a:r>
            <a:r>
              <a:rPr lang="lt-LT" i="1" dirty="0">
                <a:cs typeface="Times New Roman" pitchFamily="18" charset="0"/>
              </a:rPr>
              <a:t> </a:t>
            </a:r>
            <a:r>
              <a:rPr lang="lt-LT" i="1" dirty="0" err="1">
                <a:cs typeface="Times New Roman" pitchFamily="18" charset="0"/>
              </a:rPr>
              <a:t>minimis</a:t>
            </a:r>
            <a:r>
              <a:rPr lang="lt-LT" dirty="0">
                <a:cs typeface="Times New Roman" pitchFamily="18" charset="0"/>
              </a:rPr>
              <a:t> pagalbai.</a:t>
            </a:r>
            <a:endParaRPr lang="en-US" dirty="0"/>
          </a:p>
        </p:txBody>
      </p:sp>
      <p:sp>
        <p:nvSpPr>
          <p:cNvPr id="6" name="Rectangle 5"/>
          <p:cNvSpPr/>
          <p:nvPr/>
        </p:nvSpPr>
        <p:spPr>
          <a:xfrm>
            <a:off x="827584" y="620792"/>
            <a:ext cx="45719" cy="46800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792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5DAC6-39EE-4027-A2BB-A6E9E167EE02}"/>
              </a:ext>
            </a:extLst>
          </p:cNvPr>
          <p:cNvSpPr>
            <a:spLocks noGrp="1"/>
          </p:cNvSpPr>
          <p:nvPr>
            <p:ph type="ctrTitle"/>
          </p:nvPr>
        </p:nvSpPr>
        <p:spPr>
          <a:xfrm>
            <a:off x="971600" y="367927"/>
            <a:ext cx="7200800" cy="792088"/>
          </a:xfrm>
        </p:spPr>
        <p:txBody>
          <a:bodyPr>
            <a:normAutofit fontScale="90000"/>
          </a:bodyPr>
          <a:lstStyle/>
          <a:p>
            <a:r>
              <a:rPr lang="lt-LT" i="1" dirty="0"/>
              <a:t>De </a:t>
            </a:r>
            <a:r>
              <a:rPr lang="lt-LT" i="1" dirty="0" err="1"/>
              <a:t>minimis</a:t>
            </a:r>
            <a:r>
              <a:rPr lang="lt-LT" i="1" dirty="0"/>
              <a:t> </a:t>
            </a:r>
            <a:r>
              <a:rPr lang="lt-LT" dirty="0"/>
              <a:t>pagalbos gavėjas (Aprašo 4.3. punktas)</a:t>
            </a:r>
            <a:br>
              <a:rPr lang="lt-LT" dirty="0"/>
            </a:br>
            <a:endParaRPr lang="lt-LT" dirty="0"/>
          </a:p>
        </p:txBody>
      </p:sp>
      <p:sp>
        <p:nvSpPr>
          <p:cNvPr id="3" name="Subtitle 2">
            <a:extLst>
              <a:ext uri="{FF2B5EF4-FFF2-40B4-BE49-F238E27FC236}">
                <a16:creationId xmlns:a16="http://schemas.microsoft.com/office/drawing/2014/main" id="{C43F015E-90B9-43F3-9E7C-FFE5129C454B}"/>
              </a:ext>
            </a:extLst>
          </p:cNvPr>
          <p:cNvSpPr>
            <a:spLocks noGrp="1"/>
          </p:cNvSpPr>
          <p:nvPr>
            <p:ph type="subTitle" idx="1"/>
          </p:nvPr>
        </p:nvSpPr>
        <p:spPr>
          <a:xfrm>
            <a:off x="971599" y="1556792"/>
            <a:ext cx="7906587" cy="4386808"/>
          </a:xfrm>
        </p:spPr>
        <p:txBody>
          <a:bodyPr>
            <a:normAutofit fontScale="92500" lnSpcReduction="10000"/>
          </a:bodyPr>
          <a:lstStyle/>
          <a:p>
            <a:pPr algn="just"/>
            <a:r>
              <a:rPr lang="lt-LT" dirty="0"/>
              <a:t>Juridinis asmuo, kuris atitinka </a:t>
            </a:r>
            <a:r>
              <a:rPr lang="lt-LT" i="1" dirty="0"/>
              <a:t>ūkio subjekto, pranašumo, selektyvumo ir poveikio prekybai ir konkurencijai kriterijus.</a:t>
            </a:r>
          </a:p>
          <a:p>
            <a:pPr algn="just"/>
            <a:endParaRPr lang="lt-LT" dirty="0"/>
          </a:p>
          <a:p>
            <a:pPr marL="342900" indent="-342900" algn="just">
              <a:buFontTx/>
              <a:buChar char="-"/>
            </a:pPr>
            <a:r>
              <a:rPr lang="lt-LT" dirty="0"/>
              <a:t>juridinis asmuo, jei jis dalyvauja praktinių darbo įgūdžių ugdymo darbo vietoje veikloje (Aprašo 12.6 papunktis);</a:t>
            </a:r>
          </a:p>
          <a:p>
            <a:pPr algn="just"/>
            <a:endParaRPr lang="lt-LT" dirty="0"/>
          </a:p>
          <a:p>
            <a:pPr marL="342900" indent="-342900" algn="just">
              <a:buFontTx/>
              <a:buChar char="-"/>
            </a:pPr>
            <a:r>
              <a:rPr lang="lt-LT" dirty="0"/>
              <a:t>juridinis asmuo, jei jis yra nevyriausybinė organizacija ir:</a:t>
            </a:r>
          </a:p>
          <a:p>
            <a:pPr marL="1257300" lvl="2" indent="-342900" algn="just">
              <a:buFont typeface="Arial" panose="020B0604020202020204" pitchFamily="34" charset="0"/>
              <a:buChar char="•"/>
            </a:pPr>
            <a:r>
              <a:rPr lang="lt-LT" sz="2200" dirty="0"/>
              <a:t>jos darbuotojai dalyvauja projekto vykdančio personalo gebėjimų stiprinimo ir/ar tarptautinio bendradarbiavimo veiklose (Aprašo 12.8 ir 12.9  papunkčiai);</a:t>
            </a:r>
          </a:p>
          <a:p>
            <a:pPr marL="1257300" lvl="2" indent="-342900" algn="just">
              <a:buFont typeface="Arial" panose="020B0604020202020204" pitchFamily="34" charset="0"/>
              <a:buChar char="•"/>
            </a:pPr>
            <a:r>
              <a:rPr lang="lt-LT" sz="2200" dirty="0"/>
              <a:t>arba planuoja iš projekto finansavimo lėšų įsigyti įrangą, įrenginius ar kitą turtą, suteikiančius ekonominę naudą.</a:t>
            </a:r>
          </a:p>
          <a:p>
            <a:pPr marL="342900" indent="-342900" algn="just">
              <a:buFontTx/>
              <a:buChar char="-"/>
            </a:pPr>
            <a:endParaRPr lang="lt-LT" dirty="0"/>
          </a:p>
          <a:p>
            <a:pPr algn="just"/>
            <a:endParaRPr lang="lt-LT" dirty="0"/>
          </a:p>
          <a:p>
            <a:pPr algn="just"/>
            <a:endParaRPr lang="lt-LT" dirty="0"/>
          </a:p>
        </p:txBody>
      </p:sp>
    </p:spTree>
    <p:extLst>
      <p:ext uri="{BB962C8B-B14F-4D97-AF65-F5344CB8AC3E}">
        <p14:creationId xmlns:p14="http://schemas.microsoft.com/office/powerpoint/2010/main" val="2022527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25C82-DAA5-4EFE-A327-C35F58258553}"/>
              </a:ext>
            </a:extLst>
          </p:cNvPr>
          <p:cNvSpPr>
            <a:spLocks noGrp="1"/>
          </p:cNvSpPr>
          <p:nvPr>
            <p:ph type="ctrTitle"/>
          </p:nvPr>
        </p:nvSpPr>
        <p:spPr/>
        <p:txBody>
          <a:bodyPr/>
          <a:lstStyle/>
          <a:p>
            <a:r>
              <a:rPr lang="lt-LT" i="1" dirty="0" err="1"/>
              <a:t>De</a:t>
            </a:r>
            <a:r>
              <a:rPr lang="lt-LT" i="1" dirty="0"/>
              <a:t> </a:t>
            </a:r>
            <a:r>
              <a:rPr lang="lt-LT" i="1" dirty="0" err="1"/>
              <a:t>minimis</a:t>
            </a:r>
            <a:r>
              <a:rPr lang="lt-LT" i="1" dirty="0"/>
              <a:t> </a:t>
            </a:r>
            <a:r>
              <a:rPr lang="lt-LT" dirty="0"/>
              <a:t>pagalbos nustatymas</a:t>
            </a:r>
          </a:p>
        </p:txBody>
      </p:sp>
      <p:sp>
        <p:nvSpPr>
          <p:cNvPr id="3" name="Subtitle 2">
            <a:extLst>
              <a:ext uri="{FF2B5EF4-FFF2-40B4-BE49-F238E27FC236}">
                <a16:creationId xmlns:a16="http://schemas.microsoft.com/office/drawing/2014/main" id="{6B094FB0-447D-4DC3-97B3-9699C5F5CDC2}"/>
              </a:ext>
            </a:extLst>
          </p:cNvPr>
          <p:cNvSpPr>
            <a:spLocks noGrp="1"/>
          </p:cNvSpPr>
          <p:nvPr>
            <p:ph type="subTitle" idx="1"/>
          </p:nvPr>
        </p:nvSpPr>
        <p:spPr>
          <a:xfrm>
            <a:off x="971600" y="1556792"/>
            <a:ext cx="7200800" cy="3805430"/>
          </a:xfrm>
        </p:spPr>
        <p:txBody>
          <a:bodyPr>
            <a:normAutofit/>
          </a:bodyPr>
          <a:lstStyle/>
          <a:p>
            <a:r>
              <a:rPr lang="lt-LT" dirty="0"/>
              <a:t>1. vertinant paraišką;</a:t>
            </a:r>
          </a:p>
          <a:p>
            <a:r>
              <a:rPr lang="lt-LT" dirty="0"/>
              <a:t>2. įgyvendinant projektą, jei:</a:t>
            </a:r>
          </a:p>
          <a:p>
            <a:pPr algn="just"/>
            <a:r>
              <a:rPr lang="lt-LT" dirty="0"/>
              <a:t>2.1. pareiškėjas kartu su paraiška negalėjo pateikti arba pateikė ne visus Aprašo 61.7-61.8 papunkčiuose nurodytus priedus ar duomenis;</a:t>
            </a:r>
          </a:p>
          <a:p>
            <a:pPr algn="just"/>
            <a:r>
              <a:rPr lang="lt-LT" dirty="0"/>
              <a:t>2.2. jei įgyvendinant projektą keičiasi partneriai ar kitos projekte dalyvaujančios institucijos;</a:t>
            </a:r>
          </a:p>
          <a:p>
            <a:pPr algn="just"/>
            <a:r>
              <a:rPr lang="lt-LT" dirty="0"/>
              <a:t>2.3. jei įgyvendinant projektą atsiranda poreikis iš projekto finansavimo lėšų įsigyti įrangą, įrenginius ar kitą turtą projekto veikloms vykdyti. </a:t>
            </a:r>
          </a:p>
          <a:p>
            <a:endParaRPr lang="lt-LT" dirty="0"/>
          </a:p>
        </p:txBody>
      </p:sp>
    </p:spTree>
    <p:extLst>
      <p:ext uri="{BB962C8B-B14F-4D97-AF65-F5344CB8AC3E}">
        <p14:creationId xmlns:p14="http://schemas.microsoft.com/office/powerpoint/2010/main" val="1659095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872E7-9027-4F35-A066-6606F8D279EC}"/>
              </a:ext>
            </a:extLst>
          </p:cNvPr>
          <p:cNvSpPr>
            <a:spLocks noGrp="1"/>
          </p:cNvSpPr>
          <p:nvPr>
            <p:ph type="ctrTitle"/>
          </p:nvPr>
        </p:nvSpPr>
        <p:spPr/>
        <p:txBody>
          <a:bodyPr/>
          <a:lstStyle/>
          <a:p>
            <a:r>
              <a:rPr lang="lt-LT" dirty="0"/>
              <a:t>Vertinimui reikalingi dokumentai</a:t>
            </a:r>
          </a:p>
        </p:txBody>
      </p:sp>
      <p:sp>
        <p:nvSpPr>
          <p:cNvPr id="3" name="Subtitle 2">
            <a:extLst>
              <a:ext uri="{FF2B5EF4-FFF2-40B4-BE49-F238E27FC236}">
                <a16:creationId xmlns:a16="http://schemas.microsoft.com/office/drawing/2014/main" id="{3BDABE2A-9867-420B-A626-7725FE6CBD5F}"/>
              </a:ext>
            </a:extLst>
          </p:cNvPr>
          <p:cNvSpPr>
            <a:spLocks noGrp="1"/>
          </p:cNvSpPr>
          <p:nvPr>
            <p:ph type="subTitle" idx="1"/>
          </p:nvPr>
        </p:nvSpPr>
        <p:spPr>
          <a:xfrm>
            <a:off x="971600" y="1556792"/>
            <a:ext cx="7200800" cy="3703830"/>
          </a:xfrm>
        </p:spPr>
        <p:txBody>
          <a:bodyPr>
            <a:normAutofit fontScale="92500" lnSpcReduction="20000"/>
          </a:bodyPr>
          <a:lstStyle/>
          <a:p>
            <a:pPr marL="457200" indent="-457200" algn="just">
              <a:buAutoNum type="arabicParenR"/>
            </a:pPr>
            <a:r>
              <a:rPr lang="lt-LT" dirty="0"/>
              <a:t>informacija apie lėšas, suteikiančias organizacijai išskirtinę naudą (Aprašo 3 priedas);</a:t>
            </a:r>
          </a:p>
          <a:p>
            <a:pPr marL="457200" indent="-457200" algn="just">
              <a:buAutoNum type="arabicParenR"/>
            </a:pPr>
            <a:r>
              <a:rPr lang="lt-LT" dirty="0"/>
              <a:t>Klausimynas dėl organizacijos atitikties ūkio subjekto sąvokai pagal Sutarties dėl Europos Sąjungos veikimo 107 straipsnio 1 dalies kriterijus. Klausimyną pildo visi juridiniai asmenys, kurie atitinka </a:t>
            </a:r>
            <a:r>
              <a:rPr lang="lt-LT" i="1" dirty="0" err="1"/>
              <a:t>de</a:t>
            </a:r>
            <a:r>
              <a:rPr lang="lt-LT" i="1" dirty="0"/>
              <a:t> </a:t>
            </a:r>
            <a:r>
              <a:rPr lang="lt-LT" i="1" dirty="0" err="1"/>
              <a:t>minimis</a:t>
            </a:r>
            <a:r>
              <a:rPr lang="lt-LT" dirty="0"/>
              <a:t> pagalbos gavėjo sąvoką. Klausimyno gali neteikti savivaldybių administracijos;</a:t>
            </a:r>
          </a:p>
          <a:p>
            <a:pPr marL="457200" indent="-457200" algn="just">
              <a:buAutoNum type="arabicParenR"/>
            </a:pPr>
            <a:r>
              <a:rPr lang="lt-LT" dirty="0"/>
              <a:t>„vienos įmonės“ deklaracija, kaip nurodyta Aprašo 42.1.2 papunktyje. Šią deklaraciją pildo visi juridiniai asmenys, kurie atitinka </a:t>
            </a:r>
            <a:r>
              <a:rPr lang="lt-LT" i="1" dirty="0" err="1"/>
              <a:t>de</a:t>
            </a:r>
            <a:r>
              <a:rPr lang="lt-LT" i="1" dirty="0"/>
              <a:t> </a:t>
            </a:r>
            <a:r>
              <a:rPr lang="lt-LT" i="1" dirty="0" err="1"/>
              <a:t>minimis</a:t>
            </a:r>
            <a:r>
              <a:rPr lang="lt-LT" dirty="0"/>
              <a:t> pagalbos gavėjo sąvoką.</a:t>
            </a:r>
          </a:p>
        </p:txBody>
      </p:sp>
    </p:spTree>
    <p:extLst>
      <p:ext uri="{BB962C8B-B14F-4D97-AF65-F5344CB8AC3E}">
        <p14:creationId xmlns:p14="http://schemas.microsoft.com/office/powerpoint/2010/main" val="398625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4C49F-7116-4F77-BDC2-51415F62C112}"/>
              </a:ext>
            </a:extLst>
          </p:cNvPr>
          <p:cNvSpPr>
            <a:spLocks noGrp="1"/>
          </p:cNvSpPr>
          <p:nvPr>
            <p:ph type="ctrTitle"/>
          </p:nvPr>
        </p:nvSpPr>
        <p:spPr/>
        <p:txBody>
          <a:bodyPr/>
          <a:lstStyle/>
          <a:p>
            <a:endParaRPr lang="lt-LT" dirty="0"/>
          </a:p>
        </p:txBody>
      </p:sp>
      <p:sp>
        <p:nvSpPr>
          <p:cNvPr id="3" name="Subtitle 2">
            <a:extLst>
              <a:ext uri="{FF2B5EF4-FFF2-40B4-BE49-F238E27FC236}">
                <a16:creationId xmlns:a16="http://schemas.microsoft.com/office/drawing/2014/main" id="{F452E4C1-8B9F-4FCE-BA31-52119419FE96}"/>
              </a:ext>
            </a:extLst>
          </p:cNvPr>
          <p:cNvSpPr>
            <a:spLocks noGrp="1"/>
          </p:cNvSpPr>
          <p:nvPr>
            <p:ph type="subTitle" idx="1"/>
          </p:nvPr>
        </p:nvSpPr>
        <p:spPr>
          <a:xfrm>
            <a:off x="971600" y="1556792"/>
            <a:ext cx="7200800" cy="3782852"/>
          </a:xfrm>
        </p:spPr>
        <p:txBody>
          <a:bodyPr>
            <a:normAutofit/>
          </a:bodyPr>
          <a:lstStyle/>
          <a:p>
            <a:pPr algn="just"/>
            <a:r>
              <a:rPr lang="lt-LT" dirty="0"/>
              <a:t>Įgyvendinančioji institucija, gavusi informaciją iš pareiškėjo (projekto vykdytojo), įvertina:</a:t>
            </a:r>
          </a:p>
          <a:p>
            <a:pPr algn="just"/>
            <a:r>
              <a:rPr lang="lt-LT" dirty="0"/>
              <a:t>– kiekvieno </a:t>
            </a:r>
            <a:r>
              <a:rPr lang="lt-LT" i="1" dirty="0" err="1"/>
              <a:t>de</a:t>
            </a:r>
            <a:r>
              <a:rPr lang="lt-LT" i="1" dirty="0"/>
              <a:t> </a:t>
            </a:r>
            <a:r>
              <a:rPr lang="lt-LT" i="1" dirty="0" err="1"/>
              <a:t>minimis</a:t>
            </a:r>
            <a:r>
              <a:rPr lang="lt-LT" dirty="0"/>
              <a:t> pagalbos gavėjo atitiktį </a:t>
            </a:r>
            <a:r>
              <a:rPr lang="lt-LT" i="1" dirty="0" err="1"/>
              <a:t>de</a:t>
            </a:r>
            <a:r>
              <a:rPr lang="lt-LT" i="1" dirty="0"/>
              <a:t> </a:t>
            </a:r>
            <a:r>
              <a:rPr lang="lt-LT" i="1" dirty="0" err="1"/>
              <a:t>minimis</a:t>
            </a:r>
            <a:r>
              <a:rPr lang="lt-LT" dirty="0"/>
              <a:t> reglamento nustatytiems reikalavimams, užpildydama Aprašo 4 priedą;</a:t>
            </a:r>
          </a:p>
          <a:p>
            <a:pPr algn="just"/>
            <a:r>
              <a:rPr lang="lt-LT" dirty="0"/>
              <a:t>– </a:t>
            </a:r>
            <a:r>
              <a:rPr lang="lt-LT" i="1" dirty="0" err="1"/>
              <a:t>de</a:t>
            </a:r>
            <a:r>
              <a:rPr lang="lt-LT" i="1" dirty="0"/>
              <a:t> </a:t>
            </a:r>
            <a:r>
              <a:rPr lang="lt-LT" i="1" dirty="0" err="1"/>
              <a:t>minimis</a:t>
            </a:r>
            <a:r>
              <a:rPr lang="lt-LT" dirty="0"/>
              <a:t> pagalbos gavėjo sąsajas pagal </a:t>
            </a:r>
            <a:r>
              <a:rPr lang="lt-LT" i="1" dirty="0" err="1"/>
              <a:t>de</a:t>
            </a:r>
            <a:r>
              <a:rPr lang="lt-LT" i="1" dirty="0"/>
              <a:t> </a:t>
            </a:r>
            <a:r>
              <a:rPr lang="lt-LT" i="1" dirty="0" err="1"/>
              <a:t>minimis</a:t>
            </a:r>
            <a:r>
              <a:rPr lang="lt-LT" i="1" dirty="0"/>
              <a:t> </a:t>
            </a:r>
            <a:r>
              <a:rPr lang="lt-LT" dirty="0"/>
              <a:t>reglamento „vienos įmonės“ sąvoką;</a:t>
            </a:r>
          </a:p>
          <a:p>
            <a:pPr algn="just"/>
            <a:r>
              <a:rPr lang="lt-LT" dirty="0"/>
              <a:t>– ar nebus viršyta </a:t>
            </a:r>
            <a:r>
              <a:rPr lang="lt-LT" i="1" dirty="0" err="1"/>
              <a:t>de</a:t>
            </a:r>
            <a:r>
              <a:rPr lang="lt-LT" i="1" dirty="0"/>
              <a:t> </a:t>
            </a:r>
            <a:r>
              <a:rPr lang="lt-LT" i="1" dirty="0" err="1"/>
              <a:t>minimis</a:t>
            </a:r>
            <a:r>
              <a:rPr lang="lt-LT" dirty="0"/>
              <a:t> pagalbos suteikimo riba.</a:t>
            </a:r>
          </a:p>
          <a:p>
            <a:endParaRPr lang="lt-LT" dirty="0"/>
          </a:p>
        </p:txBody>
      </p:sp>
    </p:spTree>
    <p:extLst>
      <p:ext uri="{BB962C8B-B14F-4D97-AF65-F5344CB8AC3E}">
        <p14:creationId xmlns:p14="http://schemas.microsoft.com/office/powerpoint/2010/main" val="151615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lt-LT" dirty="0"/>
              <a:t>AČIŪ UŽ DĖMESĮ</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5972" y="3611753"/>
            <a:ext cx="4192055" cy="2096915"/>
          </a:xfrm>
          <a:prstGeom prst="rect">
            <a:avLst/>
          </a:prstGeom>
        </p:spPr>
      </p:pic>
    </p:spTree>
    <p:extLst>
      <p:ext uri="{BB962C8B-B14F-4D97-AF65-F5344CB8AC3E}">
        <p14:creationId xmlns:p14="http://schemas.microsoft.com/office/powerpoint/2010/main" val="674958713"/>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BF2C0549770E41820CCE7C91006E32" ma:contentTypeVersion="0" ma:contentTypeDescription="Create a new document." ma:contentTypeScope="" ma:versionID="604a825287c2a3580fb5172cd9d0bb9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DEABD7-A98D-4959-AB11-C24975511605}">
  <ds:schemaRefs>
    <ds:schemaRef ds:uri="http://purl.org/dc/terms/"/>
    <ds:schemaRef ds:uri="http://schemas.openxmlformats.org/package/2006/metadata/core-properties"/>
    <ds:schemaRef ds:uri="http://schemas.microsoft.com/office/2006/metadata/properties"/>
    <ds:schemaRef ds:uri="http://purl.org/dc/dcmitype/"/>
    <ds:schemaRef ds:uri="http://www.w3.org/XML/1998/namespace"/>
    <ds:schemaRef ds:uri="http://schemas.microsoft.com/office/2006/documentManagement/types"/>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A9A31785-560A-43B6-ABA3-C803D27C9E66}">
  <ds:schemaRefs>
    <ds:schemaRef ds:uri="http://schemas.microsoft.com/sharepoint/v3/contenttype/forms"/>
  </ds:schemaRefs>
</ds:datastoreItem>
</file>

<file path=customXml/itemProps3.xml><?xml version="1.0" encoding="utf-8"?>
<ds:datastoreItem xmlns:ds="http://schemas.openxmlformats.org/officeDocument/2006/customXml" ds:itemID="{6D352568-265F-4A30-AA53-48F0E5DD4E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1227</TotalTime>
  <Words>512</Words>
  <Application>Microsoft Office PowerPoint</Application>
  <PresentationFormat>On-screen Show (4:3)</PresentationFormat>
  <Paragraphs>56</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Verdana</vt:lpstr>
      <vt:lpstr>Office Theme</vt:lpstr>
      <vt:lpstr>De minimis pagalba priemonės  Nr. 08.3.1-ESFA-K-413 „Socialinę atskirtį patiriančių asmenų integracija į darbo rinką“ finansuojamuose projektuose</vt:lpstr>
      <vt:lpstr>Kas yra valstybės pagalba?</vt:lpstr>
      <vt:lpstr>Kas yra de minimis pagalba?</vt:lpstr>
      <vt:lpstr>De minimis pagalbos gavėjas (Aprašo 4.3. punktas) </vt:lpstr>
      <vt:lpstr>De minimis pagalbos nustatymas</vt:lpstr>
      <vt:lpstr>Vertinimui reikalingi dokumentai</vt:lpstr>
      <vt:lpstr>PowerPoint Presentation</vt:lpstr>
      <vt:lpstr>AČIŪ UŽ DĖMESĮ</vt:lpstr>
    </vt:vector>
  </TitlesOfParts>
  <Company>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vytas</dc:creator>
  <cp:lastModifiedBy>Viktorija Krutulytė</cp:lastModifiedBy>
  <cp:revision>61</cp:revision>
  <dcterms:created xsi:type="dcterms:W3CDTF">2012-05-24T12:15:02Z</dcterms:created>
  <dcterms:modified xsi:type="dcterms:W3CDTF">2017-10-11T12:02:24Z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0x0101005EBF2C0549770E41820CCE7C91006E32</vt:lpwstr>
  </property>
</Properties>
</file>